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81" r:id="rId4"/>
    <p:sldId id="258" r:id="rId5"/>
    <p:sldId id="274" r:id="rId6"/>
    <p:sldId id="273" r:id="rId7"/>
    <p:sldId id="275" r:id="rId8"/>
    <p:sldId id="272" r:id="rId9"/>
    <p:sldId id="260" r:id="rId10"/>
    <p:sldId id="276" r:id="rId11"/>
    <p:sldId id="277" r:id="rId12"/>
    <p:sldId id="278" r:id="rId13"/>
    <p:sldId id="279" r:id="rId14"/>
    <p:sldId id="280" r:id="rId15"/>
    <p:sldId id="257" r:id="rId16"/>
    <p:sldId id="27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5">
          <p15:clr>
            <a:srgbClr val="A4A3A4"/>
          </p15:clr>
        </p15:guide>
        <p15:guide id="2" pos="2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00007A"/>
    <a:srgbClr val="000059"/>
    <a:srgbClr val="00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5" autoAdjust="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1445" y="53"/>
      </p:cViewPr>
      <p:guideLst>
        <p:guide orient="horz" pos="2055"/>
        <p:guide pos="2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17DA-5C53-2949-BC97-EFFF21A9DCAC}" type="datetimeFigureOut">
              <a:rPr lang="en-US" smtClean="0"/>
              <a:pPr/>
              <a:t>3/27/2015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D1FD0-D1B2-934E-ADF2-58872E8CF532}" type="slidenum">
              <a:rPr lang="en-US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29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8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4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7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9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7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6D71D7-97D6-5C4C-9A9B-665B61604898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A6CEAF-0A76-1C40-99A9-896A2E8702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bac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3"/>
          <a:stretch>
            <a:fillRect/>
          </a:stretch>
        </p:blipFill>
        <p:spPr>
          <a:xfrm>
            <a:off x="0" y="-12801"/>
            <a:ext cx="9169400" cy="6156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940" y="2139950"/>
            <a:ext cx="4950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41" y="3114675"/>
            <a:ext cx="8311157" cy="304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700" y="6438900"/>
            <a:ext cx="91694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paulpoole.co.th" TargetMode="External"/><Relationship Id="rId2" Type="http://schemas.openxmlformats.org/officeDocument/2006/relationships/hyperlink" Target="http://www.paulpoole.co.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ostheimer@bisphuket.ac.th" TargetMode="External"/><Relationship Id="rId5" Type="http://schemas.openxmlformats.org/officeDocument/2006/relationships/hyperlink" Target="http://www.bisphuket.ac.th" TargetMode="External"/><Relationship Id="rId4" Type="http://schemas.openxmlformats.org/officeDocument/2006/relationships/hyperlink" Target="mailto:udomporn@paulpoole.co.t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92597" y="3765208"/>
            <a:ext cx="41799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ahoma"/>
                <a:cs typeface="Tahoma"/>
              </a:rPr>
              <a:t>OFFICIAL CAMERA 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7189" y="6471514"/>
            <a:ext cx="1538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chemeClr val="bg1"/>
                </a:solidFill>
                <a:latin typeface="Tahoma"/>
                <a:cs typeface="Tahoma"/>
              </a:rPr>
              <a:t>ฤดูใบไม้ผลิ </a:t>
            </a:r>
            <a:r>
              <a:rPr lang="en-US" sz="1200" dirty="0" smtClean="0">
                <a:solidFill>
                  <a:schemeClr val="bg1"/>
                </a:solidFill>
                <a:latin typeface="Tahoma"/>
                <a:cs typeface="Tahoma"/>
              </a:rPr>
              <a:t>2015</a:t>
            </a:r>
            <a:endParaRPr lang="th-TH" sz="1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47" y="3098800"/>
            <a:ext cx="7200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latin typeface="Tahoma"/>
                <a:cs typeface="Tahoma"/>
              </a:rPr>
              <a:t>โอกาสในการสนับสนุน </a:t>
            </a:r>
          </a:p>
          <a:p>
            <a:pPr algn="ctr"/>
            <a:r>
              <a:rPr lang="en-US" sz="2800" b="1" dirty="0" smtClean="0">
                <a:latin typeface="Tahoma"/>
                <a:cs typeface="Tahoma"/>
              </a:rPr>
              <a:t>&amp; </a:t>
            </a:r>
          </a:p>
          <a:p>
            <a:pPr algn="ctr"/>
            <a:r>
              <a:rPr lang="th-TH" sz="2800" b="1" dirty="0" smtClean="0">
                <a:latin typeface="Tahoma"/>
                <a:cs typeface="Tahoma"/>
              </a:rPr>
              <a:t>การตลาดเชิงพันธมิตร </a:t>
            </a:r>
          </a:p>
        </p:txBody>
      </p:sp>
    </p:spTree>
    <p:extLst>
      <p:ext uri="{BB962C8B-B14F-4D97-AF65-F5344CB8AC3E}">
        <p14:creationId xmlns:p14="http://schemas.microsoft.com/office/powerpoint/2010/main" val="22952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7177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ศูนย์ฝึกอบรมธุรกิจ</a:t>
            </a:r>
            <a:endParaRPr lang="th-T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79413" y="2633159"/>
            <a:ext cx="490245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ahoma"/>
                <a:cs typeface="Tahoma"/>
              </a:rPr>
              <a:t>เกิดจากความร่วมมือระหว่างโรงเรียน ชุมชนธุรกิจ ครูผู้สอน และอาสาสมัคร ก่อตั้งขึ้นในปี </a:t>
            </a:r>
            <a:r>
              <a:rPr lang="en-US" sz="1600" dirty="0" smtClean="0">
                <a:latin typeface="Tahoma"/>
                <a:cs typeface="Tahoma"/>
              </a:rPr>
              <a:t>2557 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sz="1600" dirty="0" smtClean="0">
              <a:latin typeface="Tahoma"/>
              <a:cs typeface="Tahoma"/>
            </a:endParaRPr>
          </a:p>
          <a:p>
            <a:pPr>
              <a:spcAft>
                <a:spcPts val="1200"/>
              </a:spcAft>
            </a:pPr>
            <a:r>
              <a:rPr lang="th-TH" sz="1600" dirty="0" smtClean="0">
                <a:latin typeface="Tahoma"/>
                <a:cs typeface="Tahoma"/>
              </a:rPr>
              <a:t>สร้างแรงบันดาลใจให้แก่นักเรียนที่มีความสนใจด้านธุรกิจและฝันอยากจะประสบความสำเร็จอย่างยิ่งใหญ่ในโลกธุรกิจ</a:t>
            </a:r>
          </a:p>
          <a:p>
            <a:r>
              <a:rPr lang="th-TH" sz="1600" dirty="0">
                <a:latin typeface="Tahoma"/>
                <a:cs typeface="Tahoma"/>
              </a:rPr>
              <a:t>นักเรียนของศูนย์ฝึกอบรมธุรกิจจะร่วมมือกับบริษัทธุรกิจเพื่อพัฒนากลยุทธ์เจาะตลาดสำหรับผลิตภัณฑ์และบริการที่ตนเลือก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954" y="2633159"/>
            <a:ext cx="3174962" cy="2116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712" y="5121421"/>
            <a:ext cx="853598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solidFill>
                  <a:prstClr val="black"/>
                </a:solidFill>
                <a:latin typeface="Tahoma"/>
                <a:cs typeface="Tahoma"/>
              </a:rPr>
              <a:t>นักเรียนของศูนย์ฝึกอบรมยังจะได้ซื้อขายหุ้นแบบเรียลไทม์บนตลาดการเงินภายใต้การแนะนำของที่ปรึกษาภายนอก นี่จะเป็นประสบการณ์ที่เตรียมความพร้อมให้พวกเขาออกไปเผชิญกับโลกของการซื้อขายเงินตราที่เปลี่ยนแปลงอยู่ตลอดเวลา</a:t>
            </a:r>
          </a:p>
        </p:txBody>
      </p:sp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850510"/>
            <a:ext cx="5041900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สิ่งอำนวยความสะดวกหลัก</a:t>
            </a:r>
            <a:endParaRPr lang="th-T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30200" y="2790310"/>
            <a:ext cx="37846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สนามฟุตบอล</a:t>
            </a:r>
            <a:endParaRPr lang="th-TH" dirty="0">
              <a:latin typeface="Tahoma"/>
              <a:cs typeface="Tahoma"/>
            </a:endParaRPr>
          </a:p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สระว่ายน้ำ</a:t>
            </a:r>
          </a:p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ลานน้ำแข็ง </a:t>
            </a:r>
            <a:r>
              <a:rPr lang="en-US" dirty="0" smtClean="0">
                <a:latin typeface="Tahoma"/>
                <a:cs typeface="Tahoma"/>
              </a:rPr>
              <a:t>BISP</a:t>
            </a:r>
            <a:endParaRPr lang="th-TH" dirty="0">
              <a:latin typeface="Tahoma"/>
              <a:cs typeface="Tahoma"/>
            </a:endParaRPr>
          </a:p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ศูนย์ศิลปะ</a:t>
            </a:r>
            <a:endParaRPr lang="th-TH" dirty="0">
              <a:latin typeface="Tahoma"/>
              <a:cs typeface="Tahoma"/>
            </a:endParaRPr>
          </a:p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ศูนย์กีฬากอล์ฟ</a:t>
            </a:r>
            <a:endParaRPr lang="th-TH" dirty="0">
              <a:latin typeface="Tahoma"/>
              <a:cs typeface="Tahoma"/>
            </a:endParaRPr>
          </a:p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ศูนย์กีฬาเทนนิส</a:t>
            </a:r>
            <a:endParaRPr lang="th-TH" dirty="0">
              <a:latin typeface="Tahoma"/>
              <a:cs typeface="Tahoma"/>
            </a:endParaRPr>
          </a:p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โรงยิม </a:t>
            </a:r>
            <a:r>
              <a:rPr lang="en-US" dirty="0" smtClean="0">
                <a:latin typeface="Tahoma"/>
                <a:cs typeface="Tahoma"/>
              </a:rPr>
              <a:t>/ </a:t>
            </a:r>
            <a:r>
              <a:rPr lang="th-TH" dirty="0" smtClean="0">
                <a:latin typeface="Tahoma"/>
                <a:cs typeface="Tahoma"/>
              </a:rPr>
              <a:t>โปรแกรมเสริมสร้างความแข็งแรง และปรับสภาพร่างกาย</a:t>
            </a:r>
            <a:endParaRPr lang="th-TH" dirty="0">
              <a:latin typeface="Tahoma"/>
              <a:cs typeface="Tahoma"/>
            </a:endParaRPr>
          </a:p>
          <a:p>
            <a:pPr marL="285750" indent="-285750">
              <a:buFontTx/>
              <a:buChar char="-"/>
            </a:pPr>
            <a:r>
              <a:rPr lang="th-TH" dirty="0" smtClean="0">
                <a:latin typeface="Tahoma"/>
                <a:cs typeface="Tahoma"/>
              </a:rPr>
              <a:t>อาคารกีฬา </a:t>
            </a:r>
            <a:r>
              <a:rPr lang="en-US" dirty="0" smtClean="0">
                <a:latin typeface="Tahoma"/>
                <a:cs typeface="Tahoma"/>
              </a:rPr>
              <a:t>/</a:t>
            </a:r>
            <a:r>
              <a:rPr lang="th-TH" dirty="0" smtClean="0">
                <a:latin typeface="Tahoma"/>
                <a:cs typeface="Tahoma"/>
              </a:rPr>
              <a:t>สนามในร่ม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ahoma"/>
                <a:cs typeface="Tahoma"/>
              </a:rPr>
              <a:t>Trapeze</a:t>
            </a:r>
            <a:endParaRPr lang="th-TH" dirty="0"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2441237"/>
            <a:ext cx="1928813" cy="1928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86" y="2441237"/>
            <a:ext cx="1928813" cy="192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886" y="4458950"/>
            <a:ext cx="1928813" cy="192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99" y="4458949"/>
            <a:ext cx="1928813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7304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งานอีเวนท์พิเศษ</a:t>
            </a:r>
            <a:endParaRPr lang="th-T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54013" y="2654300"/>
            <a:ext cx="5068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ศูนย์ฝึกอบรมและสิ่งอำนวยความสะดวกของ </a:t>
            </a:r>
            <a:r>
              <a:rPr dirty="0" smtClean="0">
                <a:latin typeface="Tahoma"/>
                <a:cs typeface="Tahoma"/>
              </a:rPr>
              <a:t>BISP </a:t>
            </a:r>
            <a:r>
              <a:rPr lang="th-TH" dirty="0" smtClean="0">
                <a:latin typeface="Tahoma"/>
                <a:cs typeface="Tahoma"/>
              </a:rPr>
              <a:t>จัดกิจกรรมน่าสนใจตลอดทั้งปี</a:t>
            </a:r>
          </a:p>
          <a:p>
            <a:endParaRPr lang="th-TH" dirty="0" smtClean="0"/>
          </a:p>
          <a:p>
            <a:r>
              <a:rPr lang="th-TH" dirty="0" smtClean="0">
                <a:latin typeface="Tahoma"/>
                <a:cs typeface="Tahoma"/>
              </a:rPr>
              <a:t>กิจกรรมพิเศษอย่างแรกที่มีการให้การสนับสนุนได้คือ </a:t>
            </a:r>
            <a:r>
              <a:rPr dirty="0" smtClean="0">
                <a:latin typeface="Tahoma"/>
                <a:cs typeface="Tahoma"/>
              </a:rPr>
              <a:t>Football Academy Soccer Sevens</a:t>
            </a:r>
          </a:p>
          <a:p>
            <a:endParaRPr lang="th-TH" b="1" dirty="0" smtClean="0"/>
          </a:p>
          <a:p>
            <a:r>
              <a:rPr lang="th-TH" dirty="0" smtClean="0">
                <a:latin typeface="Tahoma"/>
                <a:cs typeface="Tahoma"/>
              </a:rPr>
              <a:t>เป็นการแข่งขันระหว่างโรงเรียนที่ยิ่งใหญ่ที่สุดในภูมิภาคเอเชีย จัดขึ้นในเดือนพฤศจิกายน</a:t>
            </a:r>
          </a:p>
          <a:p>
            <a:endParaRPr lang="th-TH" dirty="0" smtClean="0"/>
          </a:p>
          <a:p>
            <a:r>
              <a:rPr lang="th-TH" dirty="0" smtClean="0">
                <a:latin typeface="Tahoma"/>
                <a:cs typeface="Tahoma"/>
              </a:rPr>
              <a:t>ทีมนักกีฬากว่า </a:t>
            </a:r>
            <a:r>
              <a:rPr dirty="0" smtClean="0">
                <a:latin typeface="Tahoma"/>
                <a:cs typeface="Tahoma"/>
              </a:rPr>
              <a:t>120 </a:t>
            </a:r>
            <a:r>
              <a:rPr lang="th-TH" dirty="0" smtClean="0">
                <a:latin typeface="Tahoma"/>
                <a:cs typeface="Tahoma"/>
              </a:rPr>
              <a:t>ทีม จากโรงเรียนนานาชาติ </a:t>
            </a:r>
            <a:r>
              <a:rPr dirty="0" smtClean="0">
                <a:latin typeface="Tahoma"/>
                <a:cs typeface="Tahoma"/>
              </a:rPr>
              <a:t>35 </a:t>
            </a:r>
            <a:r>
              <a:rPr lang="th-TH" dirty="0" smtClean="0">
                <a:latin typeface="Tahoma"/>
                <a:cs typeface="Tahoma"/>
              </a:rPr>
              <a:t>แห่ง มีนักกีฬาเข้าร่วมการแข่งขันประมาณ </a:t>
            </a:r>
            <a:r>
              <a:rPr dirty="0" smtClean="0">
                <a:latin typeface="Tahoma"/>
                <a:cs typeface="Tahoma"/>
              </a:rPr>
              <a:t>1,350 </a:t>
            </a:r>
            <a:r>
              <a:rPr lang="th-TH" dirty="0" smtClean="0">
                <a:latin typeface="Tahoma"/>
                <a:cs typeface="Tahoma"/>
              </a:rPr>
              <a:t>คน จาก </a:t>
            </a:r>
            <a:r>
              <a:rPr dirty="0" smtClean="0">
                <a:latin typeface="Tahoma"/>
                <a:cs typeface="Tahoma"/>
              </a:rPr>
              <a:t>8 </a:t>
            </a:r>
            <a:r>
              <a:rPr lang="th-TH" dirty="0" smtClean="0">
                <a:latin typeface="Tahoma"/>
                <a:cs typeface="Tahoma"/>
              </a:rPr>
              <a:t>ประเทศ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230" y="4394199"/>
            <a:ext cx="2549384" cy="96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65" y="2654300"/>
            <a:ext cx="2609849" cy="17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1743109"/>
            <a:ext cx="5295900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ทุนการศึกษา</a:t>
            </a:r>
            <a:endParaRPr lang="th-T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17513" y="2653059"/>
            <a:ext cx="45481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ahoma"/>
                <a:cs typeface="Tahoma"/>
              </a:rPr>
              <a:t>เปิดโอกาสให้นักเรียนชั้นยอดเข้าถึงโรงเรียนชั้นเยี่ยม</a:t>
            </a:r>
            <a:r>
              <a:rPr lang="en-US" dirty="0">
                <a:latin typeface="Tahoma"/>
                <a:cs typeface="Tahoma"/>
              </a:rPr>
              <a:t>...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en-US" dirty="0" smtClean="0">
                <a:latin typeface="Tahoma"/>
                <a:cs typeface="Tahoma"/>
              </a:rPr>
              <a:t>BISP </a:t>
            </a:r>
            <a:r>
              <a:rPr lang="th-TH" dirty="0" smtClean="0">
                <a:latin typeface="Tahoma"/>
                <a:cs typeface="Tahoma"/>
              </a:rPr>
              <a:t>เปิดโอกาสให้บริษัทต่างๆ สนับสนุนนักเรียนผ่านการสนับสนุนทุนการศึกษาด้านวิชาการ ศิลปะ และกีฬา รวมทั้งการศึกษาทั่วไป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>
                <a:latin typeface="Tahoma"/>
                <a:cs typeface="Tahoma"/>
              </a:rPr>
              <a:t>การมอบทุนการศึกษาอาจมอบเพียงหนึ่งรายการหรือจะเลือกให้เป็นส่วนหนึ่งของแพ็คเกจการสนับสนุนเชิงพาณิชย์อื่นๆ ก็ได้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13" y="2768600"/>
            <a:ext cx="3028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869812"/>
            <a:ext cx="5456321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งานประชุมและนิทรรศการ</a:t>
            </a:r>
            <a:endParaRPr lang="th-T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42900" y="2720712"/>
            <a:ext cx="6045868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ahoma"/>
                <a:cs typeface="Tahoma"/>
              </a:rPr>
              <a:t>พื้นที่กว้างขวางและสิ่งอำนวยความสะดวกเพื่อการเล่นกีฬาชั้นยอดทำให้ </a:t>
            </a:r>
            <a:r>
              <a:rPr lang="en-US" dirty="0">
                <a:latin typeface="Tahoma"/>
                <a:cs typeface="Tahoma"/>
              </a:rPr>
              <a:t>BISP </a:t>
            </a:r>
            <a:r>
              <a:rPr lang="th-TH" dirty="0">
                <a:latin typeface="Tahoma"/>
                <a:cs typeface="Tahoma"/>
              </a:rPr>
              <a:t>เป็นสถานที่ในอุดมคติของบริษัทที่กำลังมองหาสถานที่จัดงานกิจกรรม เปิดตัวผลิตภัณฑ์ โปรแกรมพักผ่อนสำหรับผู้บริหาร รางวัลสำหรับพนักงาน หรือกิจกรรมสร้างทีมนอกสถานที่ที่จะตราตรึงไว้ในความทรงจำของผู้เข้าร่วมงานทุกคน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pPr>
              <a:buFontTx/>
              <a:buChar char="-"/>
            </a:pPr>
            <a:r>
              <a:rPr lang="en-US" b="1" dirty="0" smtClean="0">
                <a:latin typeface="Tahoma"/>
                <a:cs typeface="Tahoma"/>
              </a:rPr>
              <a:t> </a:t>
            </a:r>
            <a:r>
              <a:rPr lang="th-TH" b="1" dirty="0" smtClean="0">
                <a:latin typeface="Tahoma"/>
                <a:cs typeface="Tahoma"/>
              </a:rPr>
              <a:t>สิ่งอำนวยความสะดวกด้านกีฬา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Tahoma"/>
                <a:cs typeface="Tahoma"/>
              </a:rPr>
              <a:t> </a:t>
            </a:r>
            <a:r>
              <a:rPr lang="th-TH" b="1" dirty="0" smtClean="0">
                <a:latin typeface="Tahoma"/>
                <a:cs typeface="Tahoma"/>
              </a:rPr>
              <a:t>สิ่งอำนวยความสะดวกสำหรับการจัดสัมมนา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Tahoma"/>
                <a:cs typeface="Tahoma"/>
              </a:rPr>
              <a:t> </a:t>
            </a:r>
            <a:r>
              <a:rPr lang="th-TH" b="1" dirty="0" smtClean="0">
                <a:latin typeface="Tahoma"/>
                <a:cs typeface="Tahoma"/>
              </a:rPr>
              <a:t>หอประชุม </a:t>
            </a:r>
            <a:r>
              <a:rPr lang="en-US" b="1" dirty="0" smtClean="0">
                <a:latin typeface="Tahoma"/>
                <a:cs typeface="Tahoma"/>
              </a:rPr>
              <a:t>400 </a:t>
            </a:r>
            <a:r>
              <a:rPr lang="th-TH" b="1" dirty="0" smtClean="0">
                <a:latin typeface="Tahoma"/>
                <a:cs typeface="Tahoma"/>
              </a:rPr>
              <a:t>ที่นั่ง </a:t>
            </a:r>
          </a:p>
          <a:p>
            <a:pPr>
              <a:buFontTx/>
              <a:buChar char="-"/>
            </a:pPr>
            <a:r>
              <a:rPr lang="en-US" b="1" dirty="0" smtClean="0">
                <a:latin typeface="Tahoma"/>
                <a:cs typeface="Tahoma"/>
              </a:rPr>
              <a:t> </a:t>
            </a:r>
            <a:r>
              <a:rPr lang="th-TH" b="1" dirty="0" smtClean="0">
                <a:latin typeface="Tahoma"/>
                <a:cs typeface="Tahoma"/>
              </a:rPr>
              <a:t>ห้องประชุมความจุ </a:t>
            </a:r>
            <a:r>
              <a:rPr lang="en-US" b="1" dirty="0" smtClean="0">
                <a:latin typeface="Tahoma"/>
                <a:cs typeface="Tahoma"/>
              </a:rPr>
              <a:t>40-60 </a:t>
            </a:r>
            <a:r>
              <a:rPr lang="th-TH" b="1" dirty="0" smtClean="0">
                <a:latin typeface="Tahoma"/>
                <a:cs typeface="Tahoma"/>
              </a:rPr>
              <a:t>ที่นั่ง </a:t>
            </a:r>
            <a:r>
              <a:rPr lang="en-US" b="1" dirty="0" smtClean="0">
                <a:latin typeface="Tahoma"/>
                <a:cs typeface="Tahoma"/>
              </a:rPr>
              <a:t>(</a:t>
            </a:r>
            <a:r>
              <a:rPr lang="th-TH" b="1" dirty="0" smtClean="0">
                <a:latin typeface="Tahoma"/>
                <a:cs typeface="Tahoma"/>
              </a:rPr>
              <a:t>รูปแบบโรงละคร</a:t>
            </a:r>
            <a:r>
              <a:rPr lang="en-US" b="1" dirty="0" smtClean="0">
                <a:latin typeface="Tahoma"/>
                <a:cs typeface="Tahoma"/>
              </a:rPr>
              <a:t>)</a:t>
            </a:r>
            <a:endParaRPr lang="th-TH" b="1" dirty="0"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1" y="2665413"/>
            <a:ext cx="2372138" cy="17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244850"/>
            <a:ext cx="3181350" cy="212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96" y="1729542"/>
            <a:ext cx="4423804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ประโยชน์ที่จะได้รับ</a:t>
            </a:r>
            <a:endParaRPr lang="th-T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68300" y="2597968"/>
            <a:ext cx="675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ส่งเสริมอนาคตของศิลปะ ธุรกิจ และกีฬา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ประชาสัมพันธ์แบรนด์ </a:t>
            </a:r>
            <a:r>
              <a:rPr lang="en-US" dirty="0" smtClean="0">
                <a:latin typeface="Tahoma"/>
                <a:cs typeface="Tahoma"/>
              </a:rPr>
              <a:t>&amp; </a:t>
            </a:r>
            <a:r>
              <a:rPr lang="th-TH" dirty="0" smtClean="0">
                <a:latin typeface="Tahoma"/>
                <a:cs typeface="Tahoma"/>
              </a:rPr>
              <a:t>ช่วยเสริมภาพลักษณ์ 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การสร้างเครือข่าย </a:t>
            </a:r>
            <a:r>
              <a:rPr lang="en-US" dirty="0" smtClean="0">
                <a:latin typeface="Tahoma"/>
                <a:cs typeface="Tahoma"/>
              </a:rPr>
              <a:t>&amp; </a:t>
            </a:r>
            <a:r>
              <a:rPr lang="th-TH" dirty="0" smtClean="0">
                <a:latin typeface="Tahoma"/>
                <a:cs typeface="Tahoma"/>
              </a:rPr>
              <a:t>การรับรอง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การตลาดเชิงประสบการณ์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ความรับผิดชอบต่อสังคมขององค์กร </a:t>
            </a:r>
            <a:r>
              <a:rPr lang="en-US" dirty="0" smtClean="0">
                <a:latin typeface="Tahoma"/>
                <a:cs typeface="Tahoma"/>
              </a:rPr>
              <a:t>(CSR)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การสอนและการฝึกอบรมระดับโลก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สถานที่จัดงานระดับโลก</a:t>
            </a:r>
            <a:endParaRPr lang="th-TH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62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500" y="1687513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latin typeface="Tahoma"/>
                <a:cs typeface="Tahoma"/>
              </a:rPr>
              <a:t>แพ็คเกจ</a:t>
            </a:r>
            <a:endParaRPr lang="th-TH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41313" y="2513013"/>
            <a:ext cx="86583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ระดับที่ </a:t>
            </a:r>
            <a:r>
              <a:rPr lang="en-US" sz="1400" b="1" dirty="0" smtClean="0">
                <a:solidFill>
                  <a:srgbClr val="FF0000"/>
                </a:solidFill>
                <a:latin typeface="Tahoma"/>
                <a:cs typeface="Tahoma"/>
              </a:rPr>
              <a:t>1: </a:t>
            </a:r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ผู้สนับสนุนอย่างเป็นทางการ</a:t>
            </a:r>
          </a:p>
          <a:p>
            <a:r>
              <a:rPr lang="th-TH" sz="1400" dirty="0">
                <a:latin typeface="Tahoma"/>
                <a:cs typeface="Tahoma"/>
              </a:rPr>
              <a:t>สิทธิในการตั้งชื่อศูนย์ฝึกอบรมและสิ่งอำนวยความสะดวกที่สำคัญ</a:t>
            </a:r>
            <a:endParaRPr lang="th-TH" sz="1400" dirty="0" smtClean="0">
              <a:latin typeface="Tahoma"/>
              <a:cs typeface="Tahoma"/>
            </a:endParaRPr>
          </a:p>
          <a:p>
            <a:r>
              <a:rPr lang="en-US" sz="1400" dirty="0" smtClean="0">
                <a:latin typeface="Tahoma"/>
                <a:cs typeface="Tahoma"/>
              </a:rPr>
              <a:t>- </a:t>
            </a:r>
            <a:r>
              <a:rPr lang="th-TH" sz="1400" dirty="0" smtClean="0">
                <a:latin typeface="Tahoma"/>
                <a:cs typeface="Tahoma"/>
              </a:rPr>
              <a:t>ศูนย์ฝึกอบรมกีฬาประสิทธิภาพสูง </a:t>
            </a:r>
            <a:r>
              <a:rPr lang="en-US" sz="1400" dirty="0" smtClean="0">
                <a:latin typeface="Tahoma"/>
                <a:cs typeface="Tahoma"/>
              </a:rPr>
              <a:t>- </a:t>
            </a:r>
            <a:r>
              <a:rPr lang="th-TH" sz="1400" dirty="0" smtClean="0">
                <a:latin typeface="Tahoma"/>
                <a:cs typeface="Tahoma"/>
              </a:rPr>
              <a:t>ว่ายน้ำ เทนนิส ฟุตบอล กอล์ฟ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Tahoma"/>
                <a:cs typeface="Tahoma"/>
              </a:rPr>
              <a:t> </a:t>
            </a:r>
            <a:r>
              <a:rPr lang="th-TH" sz="1400" dirty="0" smtClean="0">
                <a:latin typeface="Tahoma"/>
                <a:cs typeface="Tahoma"/>
              </a:rPr>
              <a:t>ศูนย์ฝึกอบรมศิลปะและการออกแบบ รวมทั้งศูนย์ฝึกอบรมธุรกิจ 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Tahoma"/>
                <a:cs typeface="Tahoma"/>
              </a:rPr>
              <a:t> </a:t>
            </a:r>
            <a:r>
              <a:rPr lang="th-TH" sz="1400" dirty="0" smtClean="0">
                <a:latin typeface="Tahoma"/>
                <a:cs typeface="Tahoma"/>
              </a:rPr>
              <a:t>สิ่งอำนวยความสะดวกอื่นๆ</a:t>
            </a:r>
          </a:p>
          <a:p>
            <a:pPr>
              <a:buFontTx/>
              <a:buChar char="-"/>
            </a:pPr>
            <a:endParaRPr lang="th-TH" sz="1400" b="1" dirty="0" smtClean="0">
              <a:latin typeface="Tahoma"/>
              <a:cs typeface="Tahoma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ระดับที่ </a:t>
            </a:r>
            <a:r>
              <a:rPr lang="en-US" sz="1400" b="1" dirty="0" smtClean="0">
                <a:solidFill>
                  <a:srgbClr val="FF0000"/>
                </a:solidFill>
                <a:latin typeface="Tahoma"/>
                <a:cs typeface="Tahoma"/>
              </a:rPr>
              <a:t>2: </a:t>
            </a:r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ผู้จัดหาสินค้าและบริการและสื่อพันธมิตรอย่างเป็นทางการ</a:t>
            </a:r>
            <a:r>
              <a:rPr lang="en-US" sz="1400" dirty="0" smtClean="0">
                <a:solidFill>
                  <a:srgbClr val="FF0000"/>
                </a:solidFill>
                <a:latin typeface="Tahoma"/>
                <a:cs typeface="Tahoma"/>
              </a:rPr>
              <a:t>  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r>
              <a:rPr lang="th-TH" sz="1400" dirty="0">
                <a:latin typeface="Tahoma"/>
                <a:cs typeface="Tahoma"/>
              </a:rPr>
              <a:t>จากอุตสาหกรรมต่างๆ ที่สามารถจัดหาสินค้าหรือบริการ </a:t>
            </a:r>
            <a:r>
              <a:rPr lang="en-US" sz="1400" dirty="0">
                <a:latin typeface="Tahoma"/>
                <a:cs typeface="Tahoma"/>
              </a:rPr>
              <a:t>- </a:t>
            </a:r>
            <a:r>
              <a:rPr lang="th-TH" sz="1400" dirty="0">
                <a:latin typeface="Tahoma"/>
                <a:cs typeface="Tahoma"/>
              </a:rPr>
              <a:t>จากธุรกิจที่ไม่ได้เป็นคู่แข่งซึ่งกันและกัน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r>
              <a:rPr lang="th-TH" sz="1400" dirty="0">
                <a:latin typeface="Tahoma"/>
                <a:cs typeface="Tahoma"/>
              </a:rPr>
              <a:t>ให้การสนับสนุนด้านสื่อประชาสัมพันธ์ </a:t>
            </a:r>
            <a:endParaRPr lang="th-TH" sz="1400" dirty="0" smtClean="0">
              <a:latin typeface="Tahoma"/>
              <a:cs typeface="Tahoma"/>
            </a:endParaRPr>
          </a:p>
          <a:p>
            <a:endParaRPr lang="th-TH" sz="1400" b="1" dirty="0" smtClean="0">
              <a:latin typeface="Tahoma"/>
              <a:cs typeface="Tahoma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ระดับที่ </a:t>
            </a:r>
            <a:r>
              <a:rPr lang="en-US" sz="1400" b="1" dirty="0" smtClean="0">
                <a:solidFill>
                  <a:srgbClr val="FF0000"/>
                </a:solidFill>
                <a:latin typeface="Tahoma"/>
                <a:cs typeface="Tahoma"/>
              </a:rPr>
              <a:t>3: </a:t>
            </a:r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พันธมิตรอีเวนท์พิเศษ</a:t>
            </a:r>
            <a:endParaRPr lang="th-TH" sz="1400" dirty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400" dirty="0">
                <a:latin typeface="Tahoma"/>
                <a:cs typeface="Tahoma"/>
              </a:rPr>
              <a:t>แพ็คเกจสำหรับอีเวนท์พิเศษซึ่งจัดขึ้นที่ </a:t>
            </a:r>
            <a:r>
              <a:rPr lang="en-US" sz="1400" dirty="0">
                <a:latin typeface="Tahoma"/>
                <a:cs typeface="Tahoma"/>
              </a:rPr>
              <a:t>BISP - </a:t>
            </a:r>
            <a:r>
              <a:rPr lang="th-TH" sz="1400" dirty="0">
                <a:latin typeface="Tahoma"/>
                <a:cs typeface="Tahoma"/>
              </a:rPr>
              <a:t>ศูนย์ฝึกอบรมทางวิชาการ ศูนย์ศิลปะและกีฬา ที่ใช้เป็นสถานที่จัดอีเวนท์พิเศษในแต่ละปี อาทิ ศูนย์ฝึกอบรมฟุตบอล </a:t>
            </a:r>
            <a:r>
              <a:rPr lang="en-US" sz="1400" dirty="0">
                <a:latin typeface="Tahoma"/>
                <a:cs typeface="Tahoma"/>
              </a:rPr>
              <a:t>Soccer Sevens</a:t>
            </a:r>
            <a:endParaRPr lang="th-TH" sz="1400" dirty="0" smtClean="0">
              <a:latin typeface="Tahoma"/>
              <a:cs typeface="Tahoma"/>
            </a:endParaRPr>
          </a:p>
          <a:p>
            <a:endParaRPr lang="th-TH" sz="1400" b="1" dirty="0" smtClean="0">
              <a:latin typeface="Tahoma"/>
              <a:cs typeface="Tahoma"/>
            </a:endParaRPr>
          </a:p>
          <a:p>
            <a:r>
              <a:rPr lang="th-TH" sz="1400" b="1" dirty="0" smtClean="0">
                <a:solidFill>
                  <a:srgbClr val="FF0000"/>
                </a:solidFill>
                <a:latin typeface="Tahoma"/>
                <a:cs typeface="Tahoma"/>
              </a:rPr>
              <a:t>โอกาสอื่นๆ</a:t>
            </a:r>
            <a:endParaRPr lang="th-TH" sz="1400" dirty="0" smtClean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buFontTx/>
              <a:buChar char="-"/>
            </a:pPr>
            <a:r>
              <a:rPr lang="en-US" sz="1400" dirty="0" smtClean="0">
                <a:latin typeface="Tahoma"/>
                <a:cs typeface="Tahoma"/>
              </a:rPr>
              <a:t> </a:t>
            </a:r>
            <a:r>
              <a:rPr lang="th-TH" sz="1400" dirty="0" smtClean="0">
                <a:latin typeface="Tahoma"/>
                <a:cs typeface="Tahoma"/>
              </a:rPr>
              <a:t>โครงการทุนการศึกษา</a:t>
            </a:r>
          </a:p>
          <a:p>
            <a:pPr>
              <a:buFontTx/>
              <a:buChar char="-"/>
            </a:pPr>
            <a:r>
              <a:rPr lang="en-US" sz="1400" dirty="0" smtClean="0">
                <a:latin typeface="Tahoma"/>
                <a:cs typeface="Tahoma"/>
              </a:rPr>
              <a:t> </a:t>
            </a:r>
            <a:r>
              <a:rPr lang="th-TH" sz="1400" dirty="0" smtClean="0">
                <a:latin typeface="Tahoma"/>
                <a:cs typeface="Tahoma"/>
              </a:rPr>
              <a:t>การประชุม การท่องเที่ยวสำหรับพนักงาน งานประชุม และนิทรรศการ </a:t>
            </a:r>
            <a:r>
              <a:rPr lang="en-US" sz="1400" dirty="0" smtClean="0">
                <a:latin typeface="Tahoma"/>
                <a:cs typeface="Tahoma"/>
              </a:rPr>
              <a:t>(MICE)</a:t>
            </a:r>
            <a:endParaRPr lang="th-TH"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178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009868"/>
            <a:ext cx="319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ahoma"/>
                <a:cs typeface="Tahoma"/>
              </a:rPr>
              <a:t>ข้อมูลการติดต่อ</a:t>
            </a:r>
            <a:endParaRPr lang="th-TH" sz="2800" b="1" i="0" u="none" strike="noStrike" baseline="0" dirty="0" smtClean="0">
              <a:latin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" y="2526738"/>
            <a:ext cx="42291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latin typeface="Tahoma"/>
                <a:cs typeface="Tahoma"/>
              </a:rPr>
              <a:t>บริษัท พอล พูล </a:t>
            </a:r>
            <a:r>
              <a:rPr lang="en-US" sz="1400" b="1" dirty="0">
                <a:latin typeface="Tahoma"/>
                <a:cs typeface="Tahoma"/>
              </a:rPr>
              <a:t>(</a:t>
            </a:r>
            <a:r>
              <a:rPr lang="th-TH" sz="1400" b="1" dirty="0">
                <a:latin typeface="Tahoma"/>
                <a:cs typeface="Tahoma"/>
              </a:rPr>
              <a:t>เซ้าท อีส เอเชีย</a:t>
            </a:r>
            <a:r>
              <a:rPr lang="en-US" sz="1400" b="1" dirty="0">
                <a:latin typeface="Tahoma"/>
                <a:cs typeface="Tahoma"/>
              </a:rPr>
              <a:t>) </a:t>
            </a:r>
            <a:r>
              <a:rPr lang="th-TH" sz="1400" b="1" dirty="0">
                <a:latin typeface="Tahoma"/>
                <a:cs typeface="Tahoma"/>
              </a:rPr>
              <a:t>จำกัด</a:t>
            </a:r>
          </a:p>
          <a:p>
            <a:r>
              <a:rPr lang="en-US" sz="1400" dirty="0">
                <a:latin typeface="Tahoma"/>
                <a:cs typeface="Tahoma"/>
              </a:rPr>
              <a:t>198 </a:t>
            </a:r>
            <a:r>
              <a:rPr lang="th-TH" sz="1400" dirty="0">
                <a:latin typeface="Tahoma"/>
                <a:cs typeface="Tahoma"/>
              </a:rPr>
              <a:t>ถนนตะนาว แขวงบวรนิเวศน์ เขตพระนคร กรุงเทพฯ </a:t>
            </a:r>
            <a:r>
              <a:rPr lang="en-US" sz="1400" dirty="0">
                <a:latin typeface="Tahoma"/>
                <a:cs typeface="Tahoma"/>
              </a:rPr>
              <a:t>10200 </a:t>
            </a:r>
            <a:r>
              <a:rPr lang="th-TH" sz="1400" dirty="0">
                <a:latin typeface="Tahoma"/>
                <a:cs typeface="Tahoma"/>
              </a:rPr>
              <a:t>ประเทศไทย </a:t>
            </a:r>
            <a:r>
              <a:rPr lang="en-US" sz="1400" dirty="0">
                <a:latin typeface="Tahoma"/>
                <a:cs typeface="Tahoma"/>
              </a:rPr>
              <a:t>+66 2622 0605 - 7 </a:t>
            </a:r>
            <a:r>
              <a:t/>
            </a:r>
            <a:br/>
            <a:r>
              <a:rPr lang="en-US" sz="1400" dirty="0" smtClean="0">
                <a:latin typeface="Tahoma"/>
                <a:cs typeface="Tahoma"/>
                <a:hlinkClick r:id="rId2" tooltip="www.paulpoole.co.th"/>
              </a:rPr>
              <a:t>www.paulpoole.co.th</a:t>
            </a:r>
            <a:endParaRPr lang="th-TH" sz="1400" dirty="0" smtClean="0">
              <a:latin typeface="Tahoma"/>
              <a:cs typeface="Tahoma"/>
            </a:endParaRPr>
          </a:p>
          <a:p>
            <a:endParaRPr lang="th-TH" sz="1400" dirty="0">
              <a:latin typeface="Tahoma"/>
              <a:cs typeface="Tahoma"/>
            </a:endParaRPr>
          </a:p>
          <a:p>
            <a:r>
              <a:rPr lang="th-TH" sz="1400" b="1" dirty="0">
                <a:latin typeface="Tahoma"/>
                <a:cs typeface="Tahoma"/>
              </a:rPr>
              <a:t>พอล พูล </a:t>
            </a:r>
            <a:r>
              <a:rPr lang="en-US" sz="1400" b="1" dirty="0">
                <a:latin typeface="Tahoma"/>
                <a:cs typeface="Tahoma"/>
              </a:rPr>
              <a:t>- </a:t>
            </a:r>
            <a:r>
              <a:rPr lang="th-TH" sz="1400" b="1" dirty="0">
                <a:latin typeface="Tahoma"/>
                <a:cs typeface="Tahoma"/>
              </a:rPr>
              <a:t>กรรมการผู้จัดการ </a:t>
            </a:r>
            <a:r>
              <a:rPr lang="en-US" sz="1400" b="1" dirty="0">
                <a:latin typeface="Tahoma"/>
                <a:cs typeface="Tahoma"/>
              </a:rPr>
              <a:t>(</a:t>
            </a:r>
            <a:r>
              <a:rPr lang="th-TH" sz="1400" b="1" dirty="0">
                <a:latin typeface="Tahoma"/>
                <a:cs typeface="Tahoma"/>
              </a:rPr>
              <a:t>สำหรับการติดต่อเป็นภาษาอังกฤษ</a:t>
            </a:r>
            <a:r>
              <a:rPr lang="en-US" sz="1400" b="1" dirty="0">
                <a:latin typeface="Tahoma"/>
                <a:cs typeface="Tahoma"/>
              </a:rPr>
              <a:t>)</a:t>
            </a:r>
            <a:r>
              <a:t/>
            </a:r>
            <a:br/>
            <a:r>
              <a:rPr lang="th-TH" sz="1400" dirty="0">
                <a:latin typeface="Tahoma"/>
                <a:cs typeface="Tahoma"/>
              </a:rPr>
              <a:t>อีเมล์</a:t>
            </a:r>
            <a:r>
              <a:rPr lang="en-US" sz="1400" dirty="0">
                <a:latin typeface="Tahoma"/>
                <a:cs typeface="Tahoma"/>
              </a:rPr>
              <a:t>: </a:t>
            </a:r>
            <a:r>
              <a:rPr lang="en-US" sz="1400" dirty="0">
                <a:latin typeface="Tahoma"/>
                <a:cs typeface="Tahoma"/>
                <a:hlinkClick r:id="rId3" tooltip="paul@paulpoole.co.th"/>
              </a:rPr>
              <a:t>paul@paulpoole.co.th</a:t>
            </a:r>
            <a:r>
              <a:t/>
            </a:r>
            <a:br/>
            <a:r>
              <a:rPr lang="th-TH" sz="1400" dirty="0">
                <a:latin typeface="Tahoma"/>
                <a:cs typeface="Tahoma"/>
              </a:rPr>
              <a:t>โทรศัพท์ </a:t>
            </a:r>
            <a:r>
              <a:rPr lang="en-US" sz="1400" dirty="0">
                <a:latin typeface="Tahoma"/>
                <a:cs typeface="Tahoma"/>
              </a:rPr>
              <a:t>+66 8 6563 3196</a:t>
            </a:r>
          </a:p>
          <a:p>
            <a:endParaRPr lang="th-TH" sz="1400" dirty="0">
              <a:latin typeface="Tahoma"/>
              <a:cs typeface="Tahoma"/>
            </a:endParaRPr>
          </a:p>
          <a:p>
            <a:r>
              <a:rPr lang="th-TH" sz="1400" b="1" dirty="0">
                <a:latin typeface="Tahoma"/>
                <a:cs typeface="Tahoma"/>
              </a:rPr>
              <a:t>อุดมพร พันธุ์จินดาวรรณ </a:t>
            </a:r>
            <a:r>
              <a:rPr lang="en-US" sz="1400" b="1" dirty="0">
                <a:latin typeface="Tahoma"/>
                <a:cs typeface="Tahoma"/>
              </a:rPr>
              <a:t>- </a:t>
            </a:r>
            <a:r>
              <a:rPr lang="th-TH" sz="1400" b="1" dirty="0">
                <a:latin typeface="Tahoma"/>
                <a:cs typeface="Tahoma"/>
              </a:rPr>
              <a:t>ผู้ช่วยส่วนตัว </a:t>
            </a:r>
            <a:r>
              <a:rPr lang="en-US" sz="1400" b="1" dirty="0">
                <a:latin typeface="Tahoma"/>
                <a:cs typeface="Tahoma"/>
              </a:rPr>
              <a:t>(</a:t>
            </a:r>
            <a:r>
              <a:rPr lang="th-TH" sz="1400" b="1" dirty="0">
                <a:latin typeface="Tahoma"/>
                <a:cs typeface="Tahoma"/>
              </a:rPr>
              <a:t>สำหรับการติดต่อเป็นภาษาไทย</a:t>
            </a:r>
            <a:r>
              <a:rPr lang="en-US" sz="1400" b="1" dirty="0">
                <a:latin typeface="Tahoma"/>
                <a:cs typeface="Tahoma"/>
              </a:rPr>
              <a:t>/</a:t>
            </a:r>
            <a:r>
              <a:rPr lang="th-TH" sz="1400" b="1" dirty="0">
                <a:latin typeface="Tahoma"/>
                <a:cs typeface="Tahoma"/>
              </a:rPr>
              <a:t>อังกฤษ</a:t>
            </a:r>
            <a:r>
              <a:rPr lang="en-US" sz="1400" b="1" dirty="0">
                <a:latin typeface="Tahoma"/>
                <a:cs typeface="Tahoma"/>
              </a:rPr>
              <a:t>) </a:t>
            </a:r>
            <a:r>
              <a:t/>
            </a:r>
            <a:br/>
            <a:r>
              <a:rPr lang="th-TH" sz="1400" dirty="0">
                <a:latin typeface="Tahoma"/>
                <a:cs typeface="Tahoma"/>
              </a:rPr>
              <a:t>อีเมล์</a:t>
            </a:r>
            <a:r>
              <a:rPr lang="en-US" sz="1400" dirty="0">
                <a:latin typeface="Tahoma"/>
                <a:cs typeface="Tahoma"/>
              </a:rPr>
              <a:t>: </a:t>
            </a:r>
            <a:r>
              <a:rPr lang="en-US" sz="1400" dirty="0">
                <a:latin typeface="Tahoma"/>
                <a:cs typeface="Tahoma"/>
                <a:hlinkClick r:id="rId4" tooltip="udomporn@paulpoole.co.th"/>
              </a:rPr>
              <a:t>udomporn@paulpoole.co.th</a:t>
            </a:r>
            <a:r>
              <a:t/>
            </a:r>
            <a:br/>
            <a:r>
              <a:rPr lang="th-TH" sz="1400" dirty="0">
                <a:latin typeface="Tahoma"/>
                <a:cs typeface="Tahoma"/>
              </a:rPr>
              <a:t>โทรศัพท์ </a:t>
            </a:r>
            <a:r>
              <a:rPr lang="en-US" sz="1400" dirty="0">
                <a:latin typeface="Tahoma"/>
                <a:cs typeface="Tahoma"/>
              </a:rPr>
              <a:t>+66 8 6382 9949</a:t>
            </a:r>
            <a:endParaRPr lang="th-TH" sz="1400" dirty="0"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91100" y="2526738"/>
            <a:ext cx="31242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400" b="1" dirty="0">
                <a:solidFill>
                  <a:prstClr val="black"/>
                </a:solidFill>
                <a:latin typeface="Tahoma"/>
                <a:cs typeface="Tahoma"/>
              </a:rPr>
              <a:t>โรงเรียนนานาชาติบริติช ภูเก็ต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59 </a:t>
            </a:r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หมู่ 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2 </a:t>
            </a:r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ถนนเทพกระษัตรี</a:t>
            </a:r>
            <a:r>
              <a:t/>
            </a:r>
            <a:br/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ตำบลเกาะแก้ว อำเภอเมือง</a:t>
            </a:r>
            <a:r>
              <a:t/>
            </a:r>
            <a:br/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ภูเก็ต 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83000</a:t>
            </a:r>
            <a:r>
              <a:t/>
            </a:r>
            <a:br/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ประเทศไทย</a:t>
            </a:r>
            <a:r>
              <a:t/>
            </a:r>
            <a:br/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โทรศัพท์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: +66 (0) 76 335 555</a:t>
            </a:r>
            <a:r>
              <a:t/>
            </a:r>
            <a:br/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โทรสาร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: +66 (0) 76 335 578</a:t>
            </a:r>
            <a:r>
              <a:t/>
            </a:r>
            <a:br/>
            <a:r>
              <a:rPr lang="en-US" sz="1400" dirty="0" smtClean="0">
                <a:solidFill>
                  <a:prstClr val="black"/>
                </a:solidFill>
                <a:latin typeface="Tahoma"/>
                <a:cs typeface="Tahoma"/>
                <a:hlinkClick r:id="rId5" tooltip="www.bisphuket.ac.th"/>
              </a:rPr>
              <a:t>www.bisphuket.ac.th</a:t>
            </a:r>
            <a:endParaRPr lang="th-TH" sz="1400" dirty="0" smtClean="0">
              <a:solidFill>
                <a:prstClr val="black"/>
              </a:solidFill>
              <a:latin typeface="Tahoma"/>
              <a:cs typeface="Tahoma"/>
            </a:endParaRPr>
          </a:p>
          <a:p>
            <a:pPr lvl="0"/>
            <a:endParaRPr lang="th-TH" sz="1400" dirty="0">
              <a:solidFill>
                <a:prstClr val="black"/>
              </a:solidFill>
              <a:latin typeface="Tahoma"/>
              <a:cs typeface="Tahoma"/>
            </a:endParaRPr>
          </a:p>
          <a:p>
            <a:pPr lvl="0"/>
            <a:r>
              <a:rPr lang="en-US" sz="1400" b="1" dirty="0">
                <a:solidFill>
                  <a:prstClr val="black"/>
                </a:solidFill>
                <a:latin typeface="Tahoma"/>
                <a:cs typeface="Tahoma"/>
              </a:rPr>
              <a:t>Simon Ostheimer - </a:t>
            </a:r>
            <a:r>
              <a:rPr lang="th-TH" sz="1400" b="1" dirty="0">
                <a:solidFill>
                  <a:prstClr val="black"/>
                </a:solidFill>
                <a:latin typeface="Tahoma"/>
                <a:cs typeface="Tahoma"/>
              </a:rPr>
              <a:t>ผู้จัดการฝ่ายการตลาดและการสื่อสาร </a:t>
            </a:r>
            <a:r>
              <a:rPr lang="en-US" sz="1400" b="1" dirty="0">
                <a:solidFill>
                  <a:prstClr val="black"/>
                </a:solidFill>
                <a:latin typeface="Tahoma"/>
                <a:cs typeface="Tahoma"/>
              </a:rPr>
              <a:t>(</a:t>
            </a:r>
            <a:r>
              <a:rPr lang="th-TH" sz="1400" b="1" dirty="0">
                <a:solidFill>
                  <a:prstClr val="black"/>
                </a:solidFill>
                <a:latin typeface="Tahoma"/>
                <a:cs typeface="Tahoma"/>
              </a:rPr>
              <a:t>สำหรับการติดต่อเป็นภาษาอังกฤษ</a:t>
            </a:r>
            <a:r>
              <a:rPr lang="en-US" sz="1400" b="1" dirty="0">
                <a:solidFill>
                  <a:prstClr val="black"/>
                </a:solidFill>
                <a:latin typeface="Tahoma"/>
                <a:cs typeface="Tahoma"/>
              </a:rPr>
              <a:t>)</a:t>
            </a:r>
            <a:r>
              <a:t/>
            </a:r>
            <a:br/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อีเมล์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  <a:hlinkClick r:id="rId6" tooltip="sostheimer@bisphuket.ac.th"/>
              </a:rPr>
              <a:t>sostheimer@bisphuket.ac.th</a:t>
            </a:r>
            <a:r>
              <a:t/>
            </a:r>
            <a:br/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โทรศัพท์ 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+66 (0) 76 335 555 </a:t>
            </a:r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ต่อ </a:t>
            </a:r>
            <a:r>
              <a:rPr lang="en-US" sz="1400" dirty="0">
                <a:solidFill>
                  <a:prstClr val="black"/>
                </a:solidFill>
                <a:latin typeface="Tahoma"/>
                <a:cs typeface="Tahoma"/>
              </a:rPr>
              <a:t>1113</a:t>
            </a:r>
          </a:p>
        </p:txBody>
      </p:sp>
    </p:spTree>
    <p:extLst>
      <p:ext uri="{BB962C8B-B14F-4D97-AF65-F5344CB8AC3E}">
        <p14:creationId xmlns:p14="http://schemas.microsoft.com/office/powerpoint/2010/main" val="20108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GHJU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1738321"/>
            <a:ext cx="6845300" cy="4561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788" y="2610683"/>
            <a:ext cx="62722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โรงเรียนประจำประเภทสหศึกษาซึ่งใช้ภาษาอังกฤษเป็นภาษาหลักในการเรียนการสอนและได้รับรางวัลรับรองคุณภาพ 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ศูนย์ฝึกอบรมกีฬาที่มีชื่อเสียงในระดับนานาชาติทางด้านกอล์ฟ เทนนิส ว่ายน้ำ และฟุตบอล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สิ่งอำนวยความสะดวกชั้นยอดสำหรับโรงเรียนในเอเชียตะวันออกเฉียงใต้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ศูนย์ฝึกอบรมศิลปะและการออกแบบ รวมทั้งศูนย์ฝึกอบรมธุรกิจ 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กิจกรรมนอกหลักสูตรอีกมากมายซึ่งช่วยให้นักเรียนสามารถเข้าถึงกิจกรรมทุกประเภท ตั้งแต่ชมรมยิมนาสติก ไปจนถึงชมรมรีไซเคิล</a:t>
            </a:r>
            <a:endParaRPr lang="th-TH" dirty="0">
              <a:latin typeface="Tahoma"/>
              <a:cs typeface="Tahom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788" y="1701800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latin typeface="Tahoma"/>
                <a:cs typeface="Tahoma"/>
              </a:rPr>
              <a:t>ข้อมูลเบื้องต้น</a:t>
            </a:r>
            <a:r>
              <a:rPr lang="en-US" b="1" dirty="0" smtClean="0">
                <a:latin typeface="Tahoma"/>
                <a:cs typeface="Tahoma"/>
              </a:rPr>
              <a:t>...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4216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781" y="2556943"/>
            <a:ext cx="87868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นักเรียนนานาชาติแบบกินนอนภายในโรงเรียนและแบบไปกลับ </a:t>
            </a:r>
            <a:r>
              <a:rPr lang="en-US" dirty="0" smtClean="0">
                <a:latin typeface="Tahoma"/>
                <a:cs typeface="Tahoma"/>
              </a:rPr>
              <a:t>840 </a:t>
            </a:r>
            <a:r>
              <a:rPr lang="th-TH" dirty="0" smtClean="0">
                <a:latin typeface="Tahoma"/>
                <a:cs typeface="Tahoma"/>
              </a:rPr>
              <a:t>คน จากกว่า </a:t>
            </a:r>
            <a:r>
              <a:rPr lang="en-US" dirty="0" smtClean="0">
                <a:latin typeface="Tahoma"/>
                <a:cs typeface="Tahoma"/>
              </a:rPr>
              <a:t>50 </a:t>
            </a:r>
            <a:r>
              <a:rPr lang="th-TH" dirty="0" smtClean="0">
                <a:latin typeface="Tahoma"/>
                <a:cs typeface="Tahoma"/>
              </a:rPr>
              <a:t>ประเทศ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โรงเรียนระดับอนุบาล ประถมศึกษา และมัธยมศึกษา จัดหลักสูตรการศึกษาตามมาตรฐานสูงสุดระดับนานาชาติ 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ใช้ขั้นการศึกษา </a:t>
            </a:r>
            <a:r>
              <a:rPr lang="en-US" dirty="0" smtClean="0">
                <a:latin typeface="Tahoma"/>
                <a:cs typeface="Tahoma"/>
              </a:rPr>
              <a:t>1, 2 </a:t>
            </a:r>
            <a:r>
              <a:rPr lang="th-TH" dirty="0" smtClean="0">
                <a:latin typeface="Tahoma"/>
                <a:cs typeface="Tahoma"/>
              </a:rPr>
              <a:t>และ </a:t>
            </a:r>
            <a:r>
              <a:rPr lang="en-US" dirty="0" smtClean="0">
                <a:latin typeface="Tahoma"/>
                <a:cs typeface="Tahoma"/>
              </a:rPr>
              <a:t>3 </a:t>
            </a:r>
            <a:r>
              <a:rPr lang="th-TH" dirty="0" smtClean="0">
                <a:latin typeface="Tahoma"/>
                <a:cs typeface="Tahoma"/>
              </a:rPr>
              <a:t>ตามหลักสูตรการศึกษาของประเทศอังกฤษและเวลส์ 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แผนการศึกษา </a:t>
            </a:r>
            <a:r>
              <a:rPr lang="en-US" dirty="0" smtClean="0">
                <a:latin typeface="Tahoma"/>
                <a:cs typeface="Tahoma"/>
              </a:rPr>
              <a:t>IGCSE </a:t>
            </a:r>
            <a:r>
              <a:rPr lang="th-TH" dirty="0" smtClean="0">
                <a:latin typeface="Tahoma"/>
                <a:cs typeface="Tahoma"/>
              </a:rPr>
              <a:t>สองปีสำหรับเกรด </a:t>
            </a:r>
            <a:r>
              <a:rPr lang="en-US" dirty="0" smtClean="0">
                <a:latin typeface="Tahoma"/>
                <a:cs typeface="Tahoma"/>
              </a:rPr>
              <a:t>10 </a:t>
            </a:r>
            <a:r>
              <a:rPr lang="th-TH" dirty="0" smtClean="0">
                <a:latin typeface="Tahoma"/>
                <a:cs typeface="Tahoma"/>
              </a:rPr>
              <a:t>และ </a:t>
            </a:r>
            <a:r>
              <a:rPr lang="en-US" dirty="0" smtClean="0">
                <a:latin typeface="Tahoma"/>
                <a:cs typeface="Tahoma"/>
              </a:rPr>
              <a:t>11 </a:t>
            </a:r>
            <a:r>
              <a:rPr lang="th-TH" dirty="0" smtClean="0">
                <a:latin typeface="Tahoma"/>
                <a:cs typeface="Tahoma"/>
              </a:rPr>
              <a:t>และแผนการศึกษาระดับอนุปริญญา </a:t>
            </a:r>
            <a:r>
              <a:rPr lang="en-US" dirty="0" smtClean="0">
                <a:latin typeface="Tahoma"/>
                <a:cs typeface="Tahoma"/>
              </a:rPr>
              <a:t>IB </a:t>
            </a:r>
            <a:r>
              <a:rPr lang="th-TH" dirty="0" smtClean="0">
                <a:latin typeface="Tahoma"/>
                <a:cs typeface="Tahoma"/>
              </a:rPr>
              <a:t>ในเกรด </a:t>
            </a:r>
            <a:r>
              <a:rPr lang="en-US" dirty="0" smtClean="0">
                <a:latin typeface="Tahoma"/>
                <a:cs typeface="Tahoma"/>
              </a:rPr>
              <a:t>12 </a:t>
            </a:r>
            <a:r>
              <a:rPr lang="th-TH" dirty="0" smtClean="0">
                <a:latin typeface="Tahoma"/>
                <a:cs typeface="Tahoma"/>
              </a:rPr>
              <a:t>และ </a:t>
            </a:r>
            <a:r>
              <a:rPr lang="en-US" dirty="0" smtClean="0">
                <a:latin typeface="Tahoma"/>
                <a:cs typeface="Tahoma"/>
              </a:rPr>
              <a:t>13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มีบุคลากรผู้ทรงคุณวุฒิที่ทำการสอนแบบเต็มเวลากว่า </a:t>
            </a:r>
            <a:r>
              <a:rPr lang="en-US" dirty="0" smtClean="0">
                <a:latin typeface="Tahoma"/>
                <a:cs typeface="Tahoma"/>
              </a:rPr>
              <a:t>100 </a:t>
            </a:r>
            <a:r>
              <a:rPr lang="th-TH" dirty="0" smtClean="0">
                <a:latin typeface="Tahoma"/>
                <a:cs typeface="Tahoma"/>
              </a:rPr>
              <a:t>คน จาก </a:t>
            </a:r>
            <a:r>
              <a:rPr lang="en-US" dirty="0" smtClean="0">
                <a:latin typeface="Tahoma"/>
                <a:cs typeface="Tahoma"/>
              </a:rPr>
              <a:t>16 </a:t>
            </a:r>
            <a:r>
              <a:rPr lang="th-TH" dirty="0" smtClean="0">
                <a:latin typeface="Tahoma"/>
                <a:cs typeface="Tahoma"/>
              </a:rPr>
              <a:t>ประเทศ รวมทั้งครูผู้ช่วยชาวไทยอีก </a:t>
            </a:r>
            <a:r>
              <a:rPr lang="en-US" dirty="0" smtClean="0">
                <a:latin typeface="Tahoma"/>
                <a:cs typeface="Tahoma"/>
              </a:rPr>
              <a:t>40 </a:t>
            </a:r>
            <a:r>
              <a:rPr lang="th-TH" dirty="0" smtClean="0">
                <a:latin typeface="Tahoma"/>
                <a:cs typeface="Tahoma"/>
              </a:rPr>
              <a:t>คน 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ตลอดห้าปีที่ผ่านมา นักเรียนสามารถเข้าศึกษาต่อในมหาวิทยาลัยชั้นนำกว่า </a:t>
            </a:r>
            <a:r>
              <a:rPr lang="en-US" dirty="0" smtClean="0">
                <a:latin typeface="Tahoma"/>
                <a:cs typeface="Tahoma"/>
              </a:rPr>
              <a:t>120 </a:t>
            </a:r>
            <a:r>
              <a:rPr lang="th-TH" dirty="0" smtClean="0">
                <a:latin typeface="Tahoma"/>
                <a:cs typeface="Tahoma"/>
              </a:rPr>
              <a:t>แห่งทั่วโลก </a:t>
            </a:r>
            <a:endParaRPr lang="th-TH" dirty="0">
              <a:latin typeface="Tahoma"/>
              <a:cs typeface="Tahoma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9781" y="1751580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latin typeface="Tahoma"/>
                <a:cs typeface="Tahoma"/>
              </a:rPr>
              <a:t>รายละเอียด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42237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67" y="2607357"/>
            <a:ext cx="3877735" cy="1577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915" y="2607357"/>
            <a:ext cx="4848752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ศูนย์ฝึกอบรมกีฬาแบ่งออกเป็น </a:t>
            </a:r>
            <a:r>
              <a:rPr lang="en-US" dirty="0" smtClean="0">
                <a:latin typeface="Tahoma"/>
                <a:cs typeface="Tahoma"/>
              </a:rPr>
              <a:t>4 </a:t>
            </a:r>
            <a:r>
              <a:rPr lang="th-TH" dirty="0" smtClean="0">
                <a:latin typeface="Tahoma"/>
                <a:cs typeface="Tahoma"/>
              </a:rPr>
              <a:t>ประเภทหลัก ได้แก่</a:t>
            </a:r>
            <a:r>
              <a:rPr lang="en-US" dirty="0" smtClean="0">
                <a:latin typeface="Tahoma"/>
                <a:cs typeface="Tahoma"/>
              </a:rPr>
              <a:t>... </a:t>
            </a:r>
            <a:r>
              <a:rPr lang="th-TH" dirty="0" smtClean="0">
                <a:latin typeface="Tahoma"/>
                <a:cs typeface="Tahoma"/>
              </a:rPr>
              <a:t>กอล์ฟ เทนนิส ว่ายน้ำ และฟุตบอล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วิสัยทัศน์ของศูนย์คือพัฒนาและสร้างนักกีฬาระดับโลกที่มีศักยภาพเข้าไปแข่งขันในระดับสูงสุด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>
                <a:latin typeface="Tahoma"/>
                <a:cs typeface="Tahoma"/>
              </a:rPr>
              <a:t>ศูนย์ฝึกอบรมกีฬาแต่ละแห่งมีครูฝึกที่มีประสบการณ์ในการทำงานร่วมกับทีมนักกีฬาหญิงและชายที่มีประสิทธิภาพสูง </a:t>
            </a:r>
            <a:r>
              <a:rPr lang="en-US" dirty="0">
                <a:latin typeface="Tahoma"/>
                <a:cs typeface="Tahoma"/>
              </a:rPr>
              <a:t>(HPT) </a:t>
            </a:r>
            <a:r>
              <a:rPr lang="th-TH" dirty="0">
                <a:latin typeface="Tahoma"/>
                <a:cs typeface="Tahoma"/>
              </a:rPr>
              <a:t>มาอย่างยาวนาน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788" y="1701800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b="1" dirty="0" smtClean="0">
                <a:latin typeface="Tahoma"/>
                <a:cs typeface="Tahoma"/>
              </a:rPr>
              <a:t>ศูนย์ฝึกอบรมกีฬา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8731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887" y="2670574"/>
            <a:ext cx="3822380" cy="17103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9781" y="1507483"/>
            <a:ext cx="2438407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ว่ายน้ำ</a:t>
            </a:r>
            <a:endParaRPr lang="th-TH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32848" y="2405870"/>
            <a:ext cx="493797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h-TH" dirty="0" smtClean="0">
                <a:latin typeface="Tahoma"/>
                <a:cs typeface="Tahoma"/>
              </a:rPr>
              <a:t>ศูนย์ฝึกอบรมกีฬาว่ายน้ำ </a:t>
            </a:r>
            <a:r>
              <a:rPr lang="en-US" dirty="0" smtClean="0">
                <a:latin typeface="Tahoma"/>
                <a:cs typeface="Tahoma"/>
              </a:rPr>
              <a:t>JSA </a:t>
            </a:r>
            <a:r>
              <a:rPr lang="th-TH" dirty="0" smtClean="0">
                <a:latin typeface="Tahoma"/>
                <a:cs typeface="Tahoma"/>
              </a:rPr>
              <a:t>ของ </a:t>
            </a:r>
            <a:r>
              <a:rPr lang="en-US" dirty="0" smtClean="0">
                <a:latin typeface="Tahoma"/>
                <a:cs typeface="Tahoma"/>
              </a:rPr>
              <a:t>BISP </a:t>
            </a:r>
            <a:r>
              <a:rPr lang="th-TH" dirty="0" smtClean="0">
                <a:latin typeface="Tahoma"/>
                <a:cs typeface="Tahoma"/>
              </a:rPr>
              <a:t>เป็นหนึ่งในศูนย์อบรมกีฬาว่ายน้ำที่ดีที่สุดในเอเชีย โดยมีสระมาตรฐานโอลิมปิกขนาด </a:t>
            </a:r>
            <a:r>
              <a:rPr lang="en-US" dirty="0" smtClean="0">
                <a:latin typeface="Tahoma"/>
                <a:cs typeface="Tahoma"/>
              </a:rPr>
              <a:t>50 </a:t>
            </a:r>
            <a:r>
              <a:rPr lang="th-TH" dirty="0" smtClean="0">
                <a:latin typeface="Tahoma"/>
                <a:cs typeface="Tahoma"/>
              </a:rPr>
              <a:t>เมตร และสระขนาด </a:t>
            </a:r>
            <a:r>
              <a:rPr lang="en-US" dirty="0" smtClean="0">
                <a:latin typeface="Tahoma"/>
                <a:cs typeface="Tahoma"/>
              </a:rPr>
              <a:t>25 </a:t>
            </a:r>
            <a:r>
              <a:rPr lang="th-TH" dirty="0" smtClean="0">
                <a:latin typeface="Tahoma"/>
                <a:cs typeface="Tahoma"/>
              </a:rPr>
              <a:t>เมตร</a:t>
            </a:r>
            <a:endParaRPr lang="th-TH" dirty="0" smtClean="0">
              <a:latin typeface="Tahoma"/>
              <a:cs typeface="Tahoma"/>
            </a:endParaRPr>
          </a:p>
          <a:p>
            <a:pPr lvl="0"/>
            <a:r>
              <a:rPr lang="th-TH" dirty="0" smtClean="0">
                <a:latin typeface="Tahoma"/>
                <a:cs typeface="Tahoma"/>
              </a:rPr>
              <a:t>ทำลายสถิติระดับชาติได้ถึง </a:t>
            </a:r>
            <a:r>
              <a:rPr lang="en-US" dirty="0" smtClean="0">
                <a:latin typeface="Tahoma"/>
                <a:cs typeface="Tahoma"/>
              </a:rPr>
              <a:t>18 </a:t>
            </a:r>
            <a:r>
              <a:rPr lang="th-TH" dirty="0" smtClean="0">
                <a:latin typeface="Tahoma"/>
                <a:cs typeface="Tahoma"/>
              </a:rPr>
              <a:t>ครั้ง มีนักกีฬาผ่านเข้าไปแข่งขันรายการ </a:t>
            </a:r>
            <a:r>
              <a:rPr lang="en-US" dirty="0" smtClean="0">
                <a:latin typeface="Tahoma"/>
                <a:cs typeface="Tahoma"/>
              </a:rPr>
              <a:t>2014 FINA World Swimming Championship </a:t>
            </a:r>
            <a:r>
              <a:rPr lang="th-TH" dirty="0" smtClean="0">
                <a:latin typeface="Tahoma"/>
                <a:cs typeface="Tahoma"/>
              </a:rPr>
              <a:t>ได้ถึง </a:t>
            </a:r>
            <a:r>
              <a:rPr lang="en-US" dirty="0" smtClean="0">
                <a:latin typeface="Tahoma"/>
                <a:cs typeface="Tahoma"/>
              </a:rPr>
              <a:t>5 </a:t>
            </a:r>
            <a:r>
              <a:rPr lang="th-TH" dirty="0" smtClean="0">
                <a:latin typeface="Tahoma"/>
                <a:cs typeface="Tahoma"/>
              </a:rPr>
              <a:t>คน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780" y="5027940"/>
            <a:ext cx="8726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ไซมอน โจนส์ หัวหน้าผู้ฝึกสอนของศูนย์ฝึกอบรมกีฬาว่ายน้ำจบการศึกษาระดับปริญญาโท </a:t>
            </a:r>
            <a:r>
              <a:rPr lang="en-US" dirty="0" smtClean="0">
                <a:solidFill>
                  <a:prstClr val="black"/>
                </a:solidFill>
                <a:latin typeface="Tahoma"/>
                <a:cs typeface="Tahoma"/>
              </a:rPr>
              <a:t>(</a:t>
            </a:r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วิทยาศาสตรมหาบัณฑิต</a:t>
            </a:r>
            <a:r>
              <a:rPr lang="en-US" dirty="0" smtClean="0">
                <a:solidFill>
                  <a:prstClr val="black"/>
                </a:solidFill>
                <a:latin typeface="Tahoma"/>
                <a:cs typeface="Tahoma"/>
              </a:rPr>
              <a:t>)   </a:t>
            </a:r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ปัจจุบัน ไซมอนทำงานร่วมกับนักกีฬาว่ายน้ำระดับนานาชาติ </a:t>
            </a:r>
            <a:r>
              <a:rPr lang="en-US" dirty="0" smtClean="0">
                <a:solidFill>
                  <a:prstClr val="black"/>
                </a:solidFill>
                <a:latin typeface="Tahoma"/>
                <a:cs typeface="Tahoma"/>
              </a:rPr>
              <a:t>15 </a:t>
            </a:r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คน ได้แก่ นักกีฬาโอลิมปิกเยาวชน </a:t>
            </a:r>
            <a:r>
              <a:rPr lang="en-US" dirty="0" smtClean="0">
                <a:solidFill>
                  <a:prstClr val="black"/>
                </a:solidFill>
                <a:latin typeface="Tahoma"/>
                <a:cs typeface="Tahoma"/>
              </a:rPr>
              <a:t>3 </a:t>
            </a:r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คน  นักกีฬาที่เข้ารอบสุดท้ายในการแข่งขันกีฬาเอเชียนเกมส์ </a:t>
            </a:r>
            <a:r>
              <a:rPr lang="en-US" dirty="0" smtClean="0">
                <a:solidFill>
                  <a:prstClr val="black"/>
                </a:solidFill>
                <a:latin typeface="Tahoma"/>
                <a:cs typeface="Tahoma"/>
              </a:rPr>
              <a:t>1 </a:t>
            </a:r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คน และนักกีฬาที่เข้ารับการคัดเลือกเพื่อไปแข่งขันในรายการเวิร์ลแชมเปี้ยนชิปส์อีก </a:t>
            </a:r>
            <a:r>
              <a:rPr lang="en-US" dirty="0" smtClean="0">
                <a:solidFill>
                  <a:prstClr val="black"/>
                </a:solidFill>
                <a:latin typeface="Tahoma"/>
                <a:cs typeface="Tahoma"/>
              </a:rPr>
              <a:t>2 </a:t>
            </a:r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คน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781" y="4562889"/>
            <a:ext cx="877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ชมรมฟลายอิ้ง ฟิช สวิม คลับ </a:t>
            </a:r>
            <a:r>
              <a:rPr lang="en-US" dirty="0" smtClean="0">
                <a:solidFill>
                  <a:prstClr val="black"/>
                </a:solidFill>
                <a:latin typeface="Tahoma"/>
                <a:cs typeface="Tahoma"/>
              </a:rPr>
              <a:t>(Flying Fish Swim Club) - </a:t>
            </a:r>
            <a:r>
              <a:rPr lang="th-TH" dirty="0" smtClean="0">
                <a:solidFill>
                  <a:prstClr val="black"/>
                </a:solidFill>
                <a:latin typeface="Tahoma"/>
                <a:cs typeface="Tahoma"/>
              </a:rPr>
              <a:t>โปรแกรมฝึกว่ายน้ำแบบเข้มข้น</a:t>
            </a:r>
          </a:p>
        </p:txBody>
      </p:sp>
    </p:spTree>
    <p:extLst>
      <p:ext uri="{BB962C8B-B14F-4D97-AF65-F5344CB8AC3E}">
        <p14:creationId xmlns:p14="http://schemas.microsoft.com/office/powerpoint/2010/main" val="3566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727" y="1721388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ฟุตบอล</a:t>
            </a:r>
            <a:endParaRPr lang="th-TH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54012" y="2628900"/>
            <a:ext cx="3937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ahoma"/>
                <a:cs typeface="Tahoma"/>
              </a:rPr>
              <a:t>ศูนย์ฝึกอบรมกีฬาฟุตบอล </a:t>
            </a:r>
            <a:r>
              <a:rPr lang="en-US" sz="1600" dirty="0">
                <a:latin typeface="Tahoma"/>
                <a:cs typeface="Tahoma"/>
              </a:rPr>
              <a:t>Cruzeiro </a:t>
            </a:r>
            <a:r>
              <a:rPr lang="th-TH" sz="1600" dirty="0">
                <a:latin typeface="Tahoma"/>
                <a:cs typeface="Tahoma"/>
              </a:rPr>
              <a:t>ของ </a:t>
            </a:r>
            <a:r>
              <a:rPr lang="en-US" sz="1600" dirty="0">
                <a:latin typeface="Tahoma"/>
                <a:cs typeface="Tahoma"/>
              </a:rPr>
              <a:t>BISP </a:t>
            </a:r>
            <a:r>
              <a:rPr lang="th-TH" sz="1600" dirty="0">
                <a:latin typeface="Tahoma"/>
                <a:cs typeface="Tahoma"/>
              </a:rPr>
              <a:t>เป็นโปรแกรมร่วมมือกันระหว่าง </a:t>
            </a:r>
            <a:r>
              <a:rPr lang="en-US" sz="1600" dirty="0">
                <a:latin typeface="Tahoma"/>
                <a:cs typeface="Tahoma"/>
              </a:rPr>
              <a:t>BISP </a:t>
            </a:r>
            <a:r>
              <a:rPr lang="th-TH" sz="1600" dirty="0">
                <a:latin typeface="Tahoma"/>
                <a:cs typeface="Tahoma"/>
              </a:rPr>
              <a:t>กับสโมสรระดับแชมป์สัญชาติบราซิลอย่าง </a:t>
            </a:r>
            <a:r>
              <a:rPr lang="en-US" sz="1600" dirty="0">
                <a:latin typeface="Tahoma"/>
                <a:cs typeface="Tahoma"/>
              </a:rPr>
              <a:t>Cruzeiro Esporte </a:t>
            </a:r>
            <a:r>
              <a:rPr lang="th-TH" sz="1600" dirty="0">
                <a:latin typeface="Tahoma"/>
                <a:cs typeface="Tahoma"/>
              </a:rPr>
              <a:t>ซึ่งเป็นแชมป์ระดับชาติของบราซิลในปี </a:t>
            </a:r>
            <a:r>
              <a:rPr lang="en-US" sz="1600" dirty="0">
                <a:latin typeface="Tahoma"/>
                <a:cs typeface="Tahoma"/>
              </a:rPr>
              <a:t>2014 </a:t>
            </a:r>
          </a:p>
          <a:p>
            <a:endParaRPr lang="th-TH" sz="1600" dirty="0" smtClean="0">
              <a:latin typeface="Tahoma"/>
              <a:cs typeface="Tahoma"/>
            </a:endParaRPr>
          </a:p>
          <a:p>
            <a:r>
              <a:rPr lang="th-TH" sz="1600" dirty="0" smtClean="0">
                <a:latin typeface="Tahoma"/>
                <a:cs typeface="Tahoma"/>
              </a:rPr>
              <a:t>ผู้ที่ได้รับทุนการศึกษาจะมีโอกาสเรียนรู้การเล่นฟุตบอลแบบบราซิลภายใต้การฝึกสอนของโจนาธาส หัวหน้าโค้ชชาวบราซิล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2" y="2659251"/>
            <a:ext cx="4184398" cy="1773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012" y="4968851"/>
            <a:ext cx="7316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ahoma"/>
                <a:cs typeface="Tahoma"/>
              </a:rPr>
              <a:t>สนามฟุตบอล </a:t>
            </a:r>
            <a:r>
              <a:rPr lang="en-US" sz="1600" dirty="0">
                <a:latin typeface="Tahoma"/>
                <a:cs typeface="Tahoma"/>
              </a:rPr>
              <a:t>11 </a:t>
            </a:r>
            <a:r>
              <a:rPr lang="th-TH" sz="1600" dirty="0">
                <a:latin typeface="Tahoma"/>
                <a:cs typeface="Tahoma"/>
              </a:rPr>
              <a:t>คน </a:t>
            </a:r>
            <a:r>
              <a:rPr lang="en-US" sz="1600" dirty="0">
                <a:latin typeface="Tahoma"/>
                <a:cs typeface="Tahoma"/>
              </a:rPr>
              <a:t>3 </a:t>
            </a:r>
            <a:r>
              <a:rPr lang="th-TH" sz="1600" dirty="0">
                <a:latin typeface="Tahoma"/>
                <a:cs typeface="Tahoma"/>
              </a:rPr>
              <a:t>สนาม หรือสนามฟุตบอล </a:t>
            </a:r>
            <a:r>
              <a:rPr lang="en-US" sz="1600" dirty="0">
                <a:latin typeface="Tahoma"/>
                <a:cs typeface="Tahoma"/>
              </a:rPr>
              <a:t>7 </a:t>
            </a:r>
            <a:r>
              <a:rPr lang="th-TH" sz="1600" dirty="0">
                <a:latin typeface="Tahoma"/>
                <a:cs typeface="Tahoma"/>
              </a:rPr>
              <a:t>คน </a:t>
            </a:r>
            <a:r>
              <a:rPr lang="en-US" sz="1600" dirty="0">
                <a:latin typeface="Tahoma"/>
                <a:cs typeface="Tahoma"/>
              </a:rPr>
              <a:t>11 </a:t>
            </a:r>
            <a:r>
              <a:rPr lang="th-TH" sz="1600" dirty="0">
                <a:latin typeface="Tahoma"/>
                <a:cs typeface="Tahoma"/>
              </a:rPr>
              <a:t>สนาม </a:t>
            </a:r>
            <a:r>
              <a:rPr lang="en-US" sz="1600" dirty="0">
                <a:latin typeface="Tahoma"/>
                <a:cs typeface="Tahoma"/>
              </a:rPr>
              <a:t>- </a:t>
            </a:r>
            <a:r>
              <a:rPr lang="th-TH" sz="1600" dirty="0">
                <a:latin typeface="Tahoma"/>
                <a:cs typeface="Tahoma"/>
              </a:rPr>
              <a:t>หนึ่งในพื้นที่จัดการแข่งขันฟุตบอลที่มีขนาดใหญ่ที่สุดในเอเชีย</a:t>
            </a:r>
          </a:p>
          <a:p>
            <a:endParaRPr lang="th-TH" sz="1600" dirty="0">
              <a:latin typeface="Tahoma"/>
              <a:cs typeface="Tahoma"/>
            </a:endParaRPr>
          </a:p>
          <a:p>
            <a:r>
              <a:rPr lang="th-TH" sz="1600" dirty="0">
                <a:latin typeface="Tahoma"/>
                <a:cs typeface="Tahoma"/>
              </a:rPr>
              <a:t>ในเดือนพฤศจิกายนแต่ละปี มีการจัดการแข่งขัน </a:t>
            </a:r>
            <a:r>
              <a:rPr lang="en-US" sz="1600" dirty="0">
                <a:latin typeface="Tahoma"/>
                <a:cs typeface="Tahoma"/>
              </a:rPr>
              <a:t>BISP Soccer Sevens </a:t>
            </a:r>
            <a:r>
              <a:rPr lang="th-TH" sz="1600" dirty="0">
                <a:latin typeface="Tahoma"/>
                <a:cs typeface="Tahoma"/>
              </a:rPr>
              <a:t>ซึ่งเป็นการแข่งขันที่ยิ่งใหญ่ที่สุดในเอเชีย </a:t>
            </a:r>
          </a:p>
        </p:txBody>
      </p:sp>
    </p:spTree>
    <p:extLst>
      <p:ext uri="{BB962C8B-B14F-4D97-AF65-F5344CB8AC3E}">
        <p14:creationId xmlns:p14="http://schemas.microsoft.com/office/powerpoint/2010/main" val="21971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933" y="4424255"/>
            <a:ext cx="3536767" cy="18702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17304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เทนนิส</a:t>
            </a:r>
            <a:endParaRPr lang="th-TH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41312" y="2540000"/>
            <a:ext cx="8612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สร้างนักเทนนิสเยาวชนที่มีความสามารถโดดเด่นโดยใช้การฝึกสอนที่มีคุณภาพระดับโลก และการเรียนการสอนภายใต้การดูแลของโค้ชอาชีพอย่าง ลี ออสตริน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สนามเทนนิส </a:t>
            </a:r>
            <a:r>
              <a:rPr lang="en-US" dirty="0" smtClean="0">
                <a:latin typeface="Tahoma"/>
                <a:cs typeface="Tahoma"/>
              </a:rPr>
              <a:t>6 </a:t>
            </a:r>
            <a:r>
              <a:rPr lang="th-TH" dirty="0" smtClean="0">
                <a:latin typeface="Tahoma"/>
                <a:cs typeface="Tahoma"/>
              </a:rPr>
              <a:t>สนาม ประกอบด้วยสนามในร่ม </a:t>
            </a:r>
            <a:r>
              <a:rPr lang="en-US" dirty="0" smtClean="0">
                <a:latin typeface="Tahoma"/>
                <a:cs typeface="Tahoma"/>
              </a:rPr>
              <a:t>3 </a:t>
            </a:r>
            <a:r>
              <a:rPr lang="th-TH" dirty="0" smtClean="0">
                <a:latin typeface="Tahoma"/>
                <a:cs typeface="Tahoma"/>
              </a:rPr>
              <a:t>สนาม และสนามกลางแจ้งอีก </a:t>
            </a:r>
            <a:r>
              <a:rPr lang="en-US" dirty="0" smtClean="0">
                <a:latin typeface="Tahoma"/>
                <a:cs typeface="Tahoma"/>
              </a:rPr>
              <a:t>3 </a:t>
            </a:r>
            <a:r>
              <a:rPr lang="th-TH" dirty="0" smtClean="0">
                <a:latin typeface="Tahoma"/>
                <a:cs typeface="Tahoma"/>
              </a:rPr>
              <a:t>สนาม</a:t>
            </a:r>
            <a:r>
              <a:rPr dirty="0" smtClean="0">
                <a:latin typeface="Tahoma"/>
                <a:cs typeface="Tahoma"/>
              </a:rPr>
              <a:t> 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ใช้วิธีการแบบสเปน </a:t>
            </a:r>
            <a:r>
              <a:rPr lang="en-US" dirty="0" smtClean="0">
                <a:latin typeface="Tahoma"/>
                <a:cs typeface="Tahoma"/>
              </a:rPr>
              <a:t>- </a:t>
            </a:r>
            <a:r>
              <a:rPr lang="th-TH" dirty="0" smtClean="0">
                <a:latin typeface="Tahoma"/>
                <a:cs typeface="Tahoma"/>
              </a:rPr>
              <a:t>ได้รับการรับรองจาก </a:t>
            </a:r>
            <a:r>
              <a:rPr lang="en-US" dirty="0" smtClean="0">
                <a:latin typeface="Tahoma"/>
                <a:cs typeface="Tahoma"/>
              </a:rPr>
              <a:t>Registro Professional de Tenis (RPT)</a:t>
            </a:r>
          </a:p>
          <a:p>
            <a:endParaRPr lang="th-TH" dirty="0" smtClean="0">
              <a:latin typeface="Tahoma"/>
              <a:cs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12" y="4660225"/>
            <a:ext cx="57419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นักเทนนิสที่มีฝีมือดีที่สุดจะได้เข้าร่วมการแข่งขันและได้รับคะแนนจัดอันดับเพื่อก้าวไปแข่งขันระดับประเทศต่อไป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นักกีฬาที่มีศักยภาพสูงสุดจะมีโอกาสไปเข้าค่ายฝึกอบรมชั้นนำในสเปน </a:t>
            </a:r>
          </a:p>
        </p:txBody>
      </p:sp>
    </p:spTree>
    <p:extLst>
      <p:ext uri="{BB962C8B-B14F-4D97-AF65-F5344CB8AC3E}">
        <p14:creationId xmlns:p14="http://schemas.microsoft.com/office/powerpoint/2010/main" val="41395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259" y="4359274"/>
            <a:ext cx="3802141" cy="19526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0200" y="1730409"/>
            <a:ext cx="3970021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กอล์ฟ</a:t>
            </a:r>
            <a:endParaRPr lang="th-TH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30200" y="4181375"/>
            <a:ext cx="4975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พัฒนาและขัดเกลาทักษะการเล่นกอล์ฟของนักเรียนทุกคนผ่านกลยุทธ์ทางเทคนิค จิตใจ กลวิธีและสมรรถนะร่างกาย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>
                <a:latin typeface="Tahoma"/>
                <a:cs typeface="Tahoma"/>
              </a:rPr>
              <a:t>การฝึกสอนจะจัดขึ้นที่ </a:t>
            </a:r>
            <a:r>
              <a:rPr lang="en-US" dirty="0">
                <a:latin typeface="Tahoma"/>
                <a:cs typeface="Tahoma"/>
              </a:rPr>
              <a:t>BISP, </a:t>
            </a:r>
            <a:r>
              <a:rPr lang="th-TH" dirty="0">
                <a:latin typeface="Tahoma"/>
                <a:cs typeface="Tahoma"/>
              </a:rPr>
              <a:t>สนามกอล์ฟ </a:t>
            </a:r>
            <a:r>
              <a:rPr lang="en-US" dirty="0">
                <a:latin typeface="Tahoma"/>
                <a:cs typeface="Tahoma"/>
              </a:rPr>
              <a:t>Loch Palm </a:t>
            </a:r>
            <a:r>
              <a:rPr lang="th-TH" dirty="0">
                <a:latin typeface="Tahoma"/>
                <a:cs typeface="Tahoma"/>
              </a:rPr>
              <a:t>หรือสตูดิโอวิดีโอ </a:t>
            </a:r>
            <a:r>
              <a:rPr lang="en-US" dirty="0">
                <a:latin typeface="Tahoma"/>
                <a:cs typeface="Tahoma"/>
              </a:rPr>
              <a:t>Phunaka Golf Academy </a:t>
            </a:r>
            <a:r>
              <a:rPr lang="th-TH" dirty="0">
                <a:latin typeface="Tahoma"/>
                <a:cs typeface="Tahoma"/>
              </a:rPr>
              <a:t>และสนามกอล์ฟ </a:t>
            </a:r>
            <a:r>
              <a:rPr lang="en-US" dirty="0">
                <a:latin typeface="Tahoma"/>
                <a:cs typeface="Tahoma"/>
              </a:rPr>
              <a:t>9 </a:t>
            </a:r>
            <a:r>
              <a:rPr lang="th-TH" dirty="0">
                <a:latin typeface="Tahoma"/>
                <a:cs typeface="Tahoma"/>
              </a:rPr>
              <a:t>หลุมของศูนย์ฝึกอบรม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013" y="2590800"/>
            <a:ext cx="8485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ahoma"/>
                <a:cs typeface="Tahoma"/>
              </a:rPr>
              <a:t>กอล์ฟทุกระดับตั้งแต่ระดับประถมศึกษา มัธยมศึกษา ไปจนถึงนักกอล์ฟระดับสูง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การฝึกสอนอยู่ภายใต้การดูแลของโอลิเวอร์ เบตส์ นักกอล์ฟอาชีพชาวอังกฤษ</a:t>
            </a:r>
          </a:p>
          <a:p>
            <a:endParaRPr lang="th-TH" dirty="0" smtClean="0">
              <a:latin typeface="Tahoma"/>
              <a:cs typeface="Tahoma"/>
            </a:endParaRPr>
          </a:p>
          <a:p>
            <a:r>
              <a:rPr lang="th-TH" dirty="0" smtClean="0">
                <a:latin typeface="Tahoma"/>
                <a:cs typeface="Tahoma"/>
              </a:rPr>
              <a:t>สร้างศูนย์กีฬากอล์ฟที่ครบครันด้วยสิ่งอำนวยความสะดวกขึ้นมาในโรงเรียน ไม่ว่าสนามฝึกซ้อมกอล์ฟ หลุมทราย และกรีน</a:t>
            </a:r>
          </a:p>
        </p:txBody>
      </p:sp>
    </p:spTree>
    <p:extLst>
      <p:ext uri="{BB962C8B-B14F-4D97-AF65-F5344CB8AC3E}">
        <p14:creationId xmlns:p14="http://schemas.microsoft.com/office/powerpoint/2010/main" val="1578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717709"/>
            <a:ext cx="4635500" cy="11430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latin typeface="Tahoma"/>
                <a:cs typeface="Tahoma"/>
              </a:rPr>
              <a:t>ศิลปะและการออกแบบ</a:t>
            </a:r>
            <a:endParaRPr lang="th-TH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68300" y="2628900"/>
            <a:ext cx="54549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ahoma"/>
                <a:cs typeface="Tahoma"/>
              </a:rPr>
              <a:t>นักเรียนทุกคนจะได้เรียนดนตรี ศิลปะ และการละครจนจบเกรด </a:t>
            </a:r>
            <a:r>
              <a:rPr lang="en-US" sz="1600" dirty="0" smtClean="0">
                <a:latin typeface="Tahoma"/>
                <a:cs typeface="Tahoma"/>
              </a:rPr>
              <a:t>9</a:t>
            </a:r>
          </a:p>
          <a:p>
            <a:endParaRPr lang="th-TH" sz="1600" dirty="0" smtClean="0">
              <a:latin typeface="Tahoma"/>
              <a:cs typeface="Tahoma"/>
            </a:endParaRPr>
          </a:p>
          <a:p>
            <a:r>
              <a:rPr lang="th-TH" sz="1600" dirty="0" smtClean="0">
                <a:latin typeface="Tahoma"/>
                <a:cs typeface="Tahoma"/>
              </a:rPr>
              <a:t>หลังจากเกรด </a:t>
            </a:r>
            <a:r>
              <a:rPr lang="en-US" sz="1600" dirty="0" smtClean="0">
                <a:latin typeface="Tahoma"/>
                <a:cs typeface="Tahoma"/>
              </a:rPr>
              <a:t>9 </a:t>
            </a:r>
            <a:r>
              <a:rPr lang="th-TH" sz="1600" dirty="0" smtClean="0">
                <a:latin typeface="Tahoma"/>
                <a:cs typeface="Tahoma"/>
              </a:rPr>
              <a:t>เป็นต้นไป นักเรียนจะสามารถเลือกวิชาศิลปะเป็นส่วนหนึ่งของหลักสูตร </a:t>
            </a:r>
            <a:r>
              <a:rPr lang="en-US" sz="1600" dirty="0" smtClean="0">
                <a:latin typeface="Tahoma"/>
                <a:cs typeface="Tahoma"/>
              </a:rPr>
              <a:t>IGCSE </a:t>
            </a:r>
            <a:r>
              <a:rPr lang="th-TH" sz="1600" dirty="0" smtClean="0">
                <a:latin typeface="Tahoma"/>
                <a:cs typeface="Tahoma"/>
              </a:rPr>
              <a:t>และอนุปริญญา </a:t>
            </a:r>
            <a:r>
              <a:rPr lang="en-US" sz="1600" dirty="0" smtClean="0">
                <a:latin typeface="Tahoma"/>
                <a:cs typeface="Tahoma"/>
              </a:rPr>
              <a:t>IB </a:t>
            </a:r>
            <a:r>
              <a:rPr lang="th-TH" sz="1600" dirty="0" smtClean="0">
                <a:latin typeface="Tahoma"/>
                <a:cs typeface="Tahoma"/>
              </a:rPr>
              <a:t>ได้</a:t>
            </a:r>
          </a:p>
          <a:p>
            <a:endParaRPr lang="th-TH" sz="1600" b="1" dirty="0" smtClean="0">
              <a:latin typeface="Tahoma"/>
              <a:cs typeface="Tahoma"/>
            </a:endParaRPr>
          </a:p>
          <a:p>
            <a:r>
              <a:rPr lang="th-TH" sz="1600" b="1" dirty="0" smtClean="0">
                <a:solidFill>
                  <a:srgbClr val="FF0000"/>
                </a:solidFill>
                <a:latin typeface="Tahoma"/>
                <a:cs typeface="Tahoma"/>
              </a:rPr>
              <a:t>ศิลปะและการออกแบบ 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dirty="0" smtClean="0">
                <a:latin typeface="Tahoma"/>
                <a:cs typeface="Tahoma"/>
              </a:rPr>
              <a:t> </a:t>
            </a:r>
            <a:r>
              <a:rPr lang="th-TH" sz="1600" dirty="0">
                <a:latin typeface="Tahoma"/>
                <a:cs typeface="Tahoma"/>
              </a:rPr>
              <a:t>อัตราการผ่าน </a:t>
            </a:r>
            <a:r>
              <a:rPr lang="en-US" sz="1600" dirty="0">
                <a:latin typeface="Tahoma"/>
                <a:cs typeface="Tahoma"/>
              </a:rPr>
              <a:t>IB Diploma Visual Arts </a:t>
            </a:r>
            <a:r>
              <a:rPr lang="th-TH" sz="1600" dirty="0">
                <a:latin typeface="Tahoma"/>
                <a:cs typeface="Tahoma"/>
              </a:rPr>
              <a:t>และ หลักสูตร </a:t>
            </a:r>
            <a:r>
              <a:rPr lang="en-US" sz="1600" dirty="0">
                <a:latin typeface="Tahoma"/>
                <a:cs typeface="Tahoma"/>
              </a:rPr>
              <a:t>IGCSE Art and Design </a:t>
            </a:r>
            <a:r>
              <a:rPr lang="th-TH" sz="1600" dirty="0">
                <a:latin typeface="Tahoma"/>
                <a:cs typeface="Tahoma"/>
              </a:rPr>
              <a:t>ของโรงเรียนอยู่ที่ </a:t>
            </a:r>
            <a:r>
              <a:rPr lang="en-US" sz="1600" dirty="0">
                <a:latin typeface="Tahoma"/>
                <a:cs typeface="Tahoma"/>
              </a:rPr>
              <a:t>100 </a:t>
            </a:r>
            <a:r>
              <a:rPr lang="th-TH" sz="1600" dirty="0">
                <a:latin typeface="Tahoma"/>
                <a:cs typeface="Tahoma"/>
              </a:rPr>
              <a:t>เปอร์เซ็นต์  </a:t>
            </a:r>
            <a:r>
              <a:rPr lang="en-US" sz="1600" dirty="0">
                <a:latin typeface="Tahoma"/>
                <a:cs typeface="Tahoma"/>
              </a:rPr>
              <a:t>BISP </a:t>
            </a:r>
            <a:r>
              <a:rPr lang="th-TH" sz="1600" dirty="0">
                <a:latin typeface="Tahoma"/>
                <a:cs typeface="Tahoma"/>
              </a:rPr>
              <a:t>เป็นที่หนึ่งในการสอบ </a:t>
            </a:r>
            <a:r>
              <a:rPr lang="en-US" sz="1600" dirty="0">
                <a:latin typeface="Tahoma"/>
                <a:cs typeface="Tahoma"/>
              </a:rPr>
              <a:t>IGCSE </a:t>
            </a:r>
            <a:r>
              <a:rPr lang="th-TH" sz="1600" dirty="0">
                <a:latin typeface="Tahoma"/>
                <a:cs typeface="Tahoma"/>
              </a:rPr>
              <a:t>สาขาศิลปะและการออกแบบในปี </a:t>
            </a:r>
            <a:r>
              <a:rPr lang="en-US" sz="1600" dirty="0">
                <a:latin typeface="Tahoma"/>
                <a:cs typeface="Tahoma"/>
              </a:rPr>
              <a:t>2552 </a:t>
            </a:r>
            <a:r>
              <a:rPr lang="th-TH" sz="1600" dirty="0">
                <a:latin typeface="Tahoma"/>
                <a:cs typeface="Tahoma"/>
              </a:rPr>
              <a:t>และ </a:t>
            </a:r>
            <a:r>
              <a:rPr lang="en-US" sz="1600" dirty="0">
                <a:latin typeface="Tahoma"/>
                <a:cs typeface="Tahoma"/>
              </a:rPr>
              <a:t>2554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832" y="2767013"/>
            <a:ext cx="2688431" cy="1792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313" y="5032583"/>
            <a:ext cx="8699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  <a:latin typeface="Tahoma"/>
                <a:cs typeface="Tahoma"/>
              </a:rPr>
              <a:t>ดนตรี 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-</a:t>
            </a:r>
            <a:r>
              <a:rPr dirty="0" smtClean="0">
                <a:latin typeface="Tahoma"/>
                <a:cs typeface="Tahoma"/>
              </a:rPr>
              <a:t> </a:t>
            </a:r>
            <a:r>
              <a:rPr lang="th-TH" sz="1600" dirty="0">
                <a:latin typeface="Tahoma"/>
                <a:cs typeface="Tahoma"/>
              </a:rPr>
              <a:t>ทางโรงเรียนสนับสนุนให้นักเรียนสอบ </a:t>
            </a:r>
            <a:r>
              <a:rPr lang="en-US" sz="1600" dirty="0">
                <a:latin typeface="Tahoma"/>
                <a:cs typeface="Tahoma"/>
              </a:rPr>
              <a:t>UK Rockschool </a:t>
            </a:r>
            <a:r>
              <a:rPr lang="th-TH" sz="1600" dirty="0">
                <a:latin typeface="Tahoma"/>
                <a:cs typeface="Tahoma"/>
              </a:rPr>
              <a:t>รวมทั้งสอบ </a:t>
            </a:r>
            <a:r>
              <a:rPr lang="en-US" sz="1600" dirty="0">
                <a:latin typeface="Tahoma"/>
                <a:cs typeface="Tahoma"/>
              </a:rPr>
              <a:t>ABRSM</a:t>
            </a:r>
          </a:p>
          <a:p>
            <a:endParaRPr lang="th-TH" sz="1600" dirty="0">
              <a:solidFill>
                <a:srgbClr val="FF0000"/>
              </a:solidFill>
              <a:latin typeface="Tahoma"/>
              <a:cs typeface="Tahoma"/>
            </a:endParaRPr>
          </a:p>
          <a:p>
            <a:r>
              <a:rPr lang="th-TH" sz="1600" b="1" dirty="0">
                <a:solidFill>
                  <a:srgbClr val="FF0000"/>
                </a:solidFill>
                <a:latin typeface="Tahoma"/>
                <a:cs typeface="Tahoma"/>
              </a:rPr>
              <a:t>การละครและละครเวที 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- </a:t>
            </a:r>
            <a:r>
              <a:rPr lang="th-TH" sz="1600" dirty="0">
                <a:latin typeface="Tahoma"/>
                <a:cs typeface="Tahoma"/>
              </a:rPr>
              <a:t>ในแต่ละปี </a:t>
            </a:r>
            <a:r>
              <a:rPr lang="en-US" sz="1600" dirty="0">
                <a:latin typeface="Tahoma"/>
                <a:cs typeface="Tahoma"/>
              </a:rPr>
              <a:t>BISP </a:t>
            </a:r>
            <a:r>
              <a:rPr lang="th-TH" sz="1600" dirty="0">
                <a:latin typeface="Tahoma"/>
                <a:cs typeface="Tahoma"/>
              </a:rPr>
              <a:t>จะจัดแสดงละครครั้งใหญ่ของนักเรียน ซึ่งกลายเป็นกิจกรรมหลักด้านวัฒนธรรมบนปฏิทินของจังหวัดภูเก็ต </a:t>
            </a:r>
          </a:p>
        </p:txBody>
      </p:sp>
    </p:spTree>
    <p:extLst>
      <p:ext uri="{BB962C8B-B14F-4D97-AF65-F5344CB8AC3E}">
        <p14:creationId xmlns:p14="http://schemas.microsoft.com/office/powerpoint/2010/main" val="34216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1487</Words>
  <Application>Microsoft Office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Avenir Book</vt:lpstr>
      <vt:lpstr>Calibri</vt:lpstr>
      <vt:lpstr>Cordia New</vt:lpstr>
      <vt:lpstr>Tahoma</vt:lpstr>
      <vt:lpstr>Office Theme</vt:lpstr>
      <vt:lpstr>PowerPoint Presentation</vt:lpstr>
      <vt:lpstr>ข้อมูลเบื้องต้น...</vt:lpstr>
      <vt:lpstr>รายละเอียด</vt:lpstr>
      <vt:lpstr>ศูนย์ฝึกอบรมกีฬา</vt:lpstr>
      <vt:lpstr>ว่ายน้ำ</vt:lpstr>
      <vt:lpstr>ฟุตบอล</vt:lpstr>
      <vt:lpstr>เทนนิส</vt:lpstr>
      <vt:lpstr>กอล์ฟ</vt:lpstr>
      <vt:lpstr>ศิลปะและการออกแบบ</vt:lpstr>
      <vt:lpstr>ศูนย์ฝึกอบรมธุรกิจ</vt:lpstr>
      <vt:lpstr>สิ่งอำนวยความสะดวกหลัก</vt:lpstr>
      <vt:lpstr>งานอีเวนท์พิเศษ</vt:lpstr>
      <vt:lpstr>ทุนการศึกษา</vt:lpstr>
      <vt:lpstr>งานประชุมและนิทรรศการ</vt:lpstr>
      <vt:lpstr>ประโยชน์ที่จะได้รับ</vt:lpstr>
      <vt:lpstr>แพ็คเกจ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Nigel Jones</dc:creator>
  <cp:keywords/>
  <dc:description/>
  <cp:lastModifiedBy>Tipawan Thitiprasert</cp:lastModifiedBy>
  <cp:revision>83</cp:revision>
  <dcterms:created xsi:type="dcterms:W3CDTF">2015-03-16T09:41:09Z</dcterms:created>
  <dcterms:modified xsi:type="dcterms:W3CDTF">2015-03-27T06:46:29Z</dcterms:modified>
  <cp:category/>
</cp:coreProperties>
</file>